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8" r:id="rId3"/>
    <p:sldId id="261" r:id="rId4"/>
    <p:sldId id="264" r:id="rId5"/>
    <p:sldId id="260" r:id="rId6"/>
    <p:sldId id="265" r:id="rId7"/>
    <p:sldId id="267" r:id="rId8"/>
    <p:sldId id="284" r:id="rId9"/>
    <p:sldId id="285" r:id="rId10"/>
    <p:sldId id="269" r:id="rId11"/>
    <p:sldId id="270" r:id="rId12"/>
    <p:sldId id="271" r:id="rId13"/>
    <p:sldId id="272" r:id="rId14"/>
    <p:sldId id="273" r:id="rId15"/>
    <p:sldId id="274" r:id="rId16"/>
    <p:sldId id="262" r:id="rId17"/>
    <p:sldId id="276" r:id="rId18"/>
    <p:sldId id="275" r:id="rId19"/>
    <p:sldId id="277" r:id="rId20"/>
    <p:sldId id="278" r:id="rId21"/>
    <p:sldId id="279" r:id="rId22"/>
    <p:sldId id="263" r:id="rId23"/>
    <p:sldId id="282" r:id="rId24"/>
    <p:sldId id="286" r:id="rId25"/>
    <p:sldId id="287" r:id="rId26"/>
    <p:sldId id="288" r:id="rId27"/>
    <p:sldId id="289" r:id="rId28"/>
    <p:sldId id="291" r:id="rId29"/>
    <p:sldId id="292" r:id="rId30"/>
    <p:sldId id="293" r:id="rId31"/>
    <p:sldId id="294" r:id="rId32"/>
    <p:sldId id="295" r:id="rId33"/>
    <p:sldId id="296" r:id="rId34"/>
    <p:sldId id="299" r:id="rId35"/>
    <p:sldId id="298" r:id="rId36"/>
    <p:sldId id="300" r:id="rId37"/>
    <p:sldId id="297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300" userDrawn="1">
          <p15:clr>
            <a:srgbClr val="A4A3A4"/>
          </p15:clr>
        </p15:guide>
        <p15:guide id="7" pos="506" userDrawn="1">
          <p15:clr>
            <a:srgbClr val="A4A3A4"/>
          </p15:clr>
        </p15:guide>
        <p15:guide id="8" pos="7219" userDrawn="1">
          <p15:clr>
            <a:srgbClr val="A4A3A4"/>
          </p15:clr>
        </p15:guide>
        <p15:guide id="9" orient="horz" pos="436" userDrawn="1">
          <p15:clr>
            <a:srgbClr val="A4A3A4"/>
          </p15:clr>
        </p15:guide>
        <p15:guide id="10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850"/>
    <a:srgbClr val="246585"/>
    <a:srgbClr val="9CA6AF"/>
    <a:srgbClr val="052A44"/>
    <a:srgbClr val="031323"/>
    <a:srgbClr val="041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9" d="100"/>
          <a:sy n="79" d="100"/>
        </p:scale>
        <p:origin x="-1656" y="-810"/>
      </p:cViewPr>
      <p:guideLst>
        <p:guide orient="horz" pos="2137"/>
        <p:guide orient="horz" pos="4020"/>
        <p:guide orient="horz" pos="300"/>
        <p:guide orient="horz" pos="436"/>
        <p:guide orient="horz" pos="3861"/>
        <p:guide pos="3840"/>
        <p:guide pos="325"/>
        <p:guide pos="7355"/>
        <p:guide pos="506"/>
        <p:guide pos="72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8B637-6E42-4DD1-8729-9EB2B3F2C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8FDA0-0361-4103-8F9C-6D7F55C39C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40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528cd481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528cd481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44f4ab06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44f4ab06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9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34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7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2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1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7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5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0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459F-EF74-445D-9840-633AC949268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4B5A4-0842-4C93-9DBA-40C8967BC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localhost:8181/funding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612897"/>
            <a:ext cx="9144000" cy="1002083"/>
          </a:xfrm>
        </p:spPr>
        <p:txBody>
          <a:bodyPr anchor="ctr">
            <a:noAutofit/>
          </a:bodyPr>
          <a:lstStyle/>
          <a:p>
            <a:pPr lvl="0"/>
            <a:r>
              <a:rPr lang="en-US" altLang="ko" sz="7000" b="1" dirty="0">
                <a:solidFill>
                  <a:srgbClr val="131A23"/>
                </a:solidFill>
                <a:latin typeface="Impact"/>
                <a:ea typeface="Impact"/>
                <a:cs typeface="Impact"/>
                <a:sym typeface="Impact"/>
              </a:rPr>
              <a:t>CROWD FUND</a:t>
            </a:r>
            <a:endParaRPr lang="ko-KR" altLang="en-US" sz="7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14980"/>
            <a:ext cx="9144000" cy="468921"/>
          </a:xfrm>
        </p:spPr>
        <p:txBody>
          <a:bodyPr/>
          <a:lstStyle/>
          <a:p>
            <a:r>
              <a:rPr lang="en-US" altLang="ko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r>
              <a:rPr lang="en-US" altLang="ko" sz="1800" dirty="0"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by</a:t>
            </a:r>
            <a:r>
              <a:rPr lang="en-US" altLang="ko" sz="1800" dirty="0">
                <a:latin typeface="Roboto Cn" pitchFamily="2" charset="0"/>
                <a:ea typeface="맑은 고딕" panose="020B0503020000020004" pitchFamily="50" charset="-127"/>
                <a:cs typeface="맑은 고딕 Semilight" panose="020B0502040204020203" pitchFamily="50" charset="-127"/>
                <a:sym typeface="Nanum Gothic"/>
              </a:rPr>
              <a:t> </a:t>
            </a:r>
            <a:r>
              <a:rPr lang="en-US" altLang="ko" sz="1800" i="1" dirty="0">
                <a:latin typeface="Roboto Cn" pitchFamily="2" charset="0"/>
                <a:ea typeface="맑은 고딕" panose="020B0503020000020004" pitchFamily="50" charset="-127"/>
                <a:cs typeface="맑은 고딕 Semilight" panose="020B0502040204020203" pitchFamily="50" charset="-127"/>
                <a:sym typeface="Nanum Gothic"/>
              </a:rPr>
              <a:t>Masters</a:t>
            </a:r>
            <a:endParaRPr lang="en-US" altLang="ko-KR" sz="1800" i="1" dirty="0">
              <a:latin typeface="Roboto Cn" pitchFamily="2" charset="0"/>
              <a:ea typeface="Roboto Cn" pitchFamily="2" charset="0"/>
              <a:cs typeface="맑은 고딕 Semilight" panose="020B0502040204020203" pitchFamily="50" charset="-127"/>
              <a:sym typeface="Nanum Gothic"/>
            </a:endParaRPr>
          </a:p>
          <a:p>
            <a:pPr lvl="0"/>
            <a:endParaRPr lang="en-US" altLang="ko-KR" dirty="0">
              <a:solidFill>
                <a:srgbClr val="246585"/>
              </a:solidFill>
              <a:latin typeface="Roboto Cn" pitchFamily="2" charset="0"/>
              <a:ea typeface="Roboto Cn" pitchFamily="2" charset="0"/>
              <a:cs typeface="맑은 고딕 Semilight" panose="020B0502040204020203" pitchFamily="50" charset="-127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59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19" name="Google Shape;167;p22">
            <a:extLst>
              <a:ext uri="{FF2B5EF4-FFF2-40B4-BE49-F238E27FC236}">
                <a16:creationId xmlns:a16="http://schemas.microsoft.com/office/drawing/2014/main" xmlns="" id="{F74C1B16-1E38-492A-920A-706E4DDE94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4825" y="1380065"/>
            <a:ext cx="7480382" cy="3750114"/>
          </a:xfrm>
          <a:prstGeom prst="rect">
            <a:avLst/>
          </a:prstGeom>
          <a:noFill/>
          <a:ln>
            <a:noFill/>
          </a:ln>
          <a:effectLst>
            <a:outerShdw blurRad="57150" dist="161925" dir="3600000" algn="bl" rotWithShape="0">
              <a:srgbClr val="000000">
                <a:alpha val="34000"/>
              </a:srgbClr>
            </a:outerShdw>
          </a:effectLst>
        </p:spPr>
      </p:pic>
      <p:grpSp>
        <p:nvGrpSpPr>
          <p:cNvPr id="20" name="Google Shape;168;p22">
            <a:extLst>
              <a:ext uri="{FF2B5EF4-FFF2-40B4-BE49-F238E27FC236}">
                <a16:creationId xmlns:a16="http://schemas.microsoft.com/office/drawing/2014/main" xmlns="" id="{933976FE-93DA-445B-8F02-7404C4718E96}"/>
              </a:ext>
            </a:extLst>
          </p:cNvPr>
          <p:cNvGrpSpPr/>
          <p:nvPr/>
        </p:nvGrpSpPr>
        <p:grpSpPr>
          <a:xfrm>
            <a:off x="7262424" y="3416947"/>
            <a:ext cx="2358653" cy="2439532"/>
            <a:chOff x="1379625" y="2367825"/>
            <a:chExt cx="1838700" cy="1901750"/>
          </a:xfrm>
        </p:grpSpPr>
        <p:pic>
          <p:nvPicPr>
            <p:cNvPr id="21" name="Google Shape;169;p22">
              <a:extLst>
                <a:ext uri="{FF2B5EF4-FFF2-40B4-BE49-F238E27FC236}">
                  <a16:creationId xmlns:a16="http://schemas.microsoft.com/office/drawing/2014/main" xmlns="" id="{9E8F566F-8139-437D-8E5F-7F7E8E0FA73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9625" y="2367825"/>
              <a:ext cx="1838700" cy="1901750"/>
            </a:xfrm>
            <a:prstGeom prst="rect">
              <a:avLst/>
            </a:prstGeom>
            <a:noFill/>
            <a:ln w="9525" cap="flat" cmpd="sng">
              <a:solidFill>
                <a:srgbClr val="24658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" name="Google Shape;170;p22">
              <a:extLst>
                <a:ext uri="{FF2B5EF4-FFF2-40B4-BE49-F238E27FC236}">
                  <a16:creationId xmlns:a16="http://schemas.microsoft.com/office/drawing/2014/main" xmlns="" id="{0ED0ECAD-8C89-49D3-8E01-046CAFBD0160}"/>
                </a:ext>
              </a:extLst>
            </p:cNvPr>
            <p:cNvSpPr/>
            <p:nvPr/>
          </p:nvSpPr>
          <p:spPr>
            <a:xfrm>
              <a:off x="2232675" y="3577800"/>
              <a:ext cx="720000" cy="72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246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0F239BF-08B2-4B32-89BF-A1DDDFBBAE0B}"/>
              </a:ext>
            </a:extLst>
          </p:cNvPr>
          <p:cNvGrpSpPr/>
          <p:nvPr/>
        </p:nvGrpSpPr>
        <p:grpSpPr>
          <a:xfrm>
            <a:off x="1216125" y="1494904"/>
            <a:ext cx="1393800" cy="3868193"/>
            <a:chOff x="84900" y="901807"/>
            <a:chExt cx="1393800" cy="3868193"/>
          </a:xfrm>
        </p:grpSpPr>
        <p:pic>
          <p:nvPicPr>
            <p:cNvPr id="23" name="Google Shape;171;p22">
              <a:extLst>
                <a:ext uri="{FF2B5EF4-FFF2-40B4-BE49-F238E27FC236}">
                  <a16:creationId xmlns:a16="http://schemas.microsoft.com/office/drawing/2014/main" xmlns="" id="{75C98C68-3246-4F52-ADA2-6FED5A19A29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7450" y="22425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72;p22">
              <a:extLst>
                <a:ext uri="{FF2B5EF4-FFF2-40B4-BE49-F238E27FC236}">
                  <a16:creationId xmlns:a16="http://schemas.microsoft.com/office/drawing/2014/main" xmlns="" id="{BC9210F0-91F4-4673-9CDE-5C625A359440}"/>
                </a:ext>
              </a:extLst>
            </p:cNvPr>
            <p:cNvSpPr txBox="1"/>
            <p:nvPr/>
          </p:nvSpPr>
          <p:spPr>
            <a:xfrm>
              <a:off x="151300" y="2618650"/>
              <a:ext cx="9006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latin typeface="Roboto"/>
                  <a:ea typeface="Roboto"/>
                  <a:cs typeface="Roboto"/>
                  <a:sym typeface="Roboto"/>
                </a:rPr>
                <a:t>Spreadsheets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" name="Google Shape;173;p22">
              <a:extLst>
                <a:ext uri="{FF2B5EF4-FFF2-40B4-BE49-F238E27FC236}">
                  <a16:creationId xmlns:a16="http://schemas.microsoft.com/office/drawing/2014/main" xmlns="" id="{592D2418-714A-4E68-9C65-13584ABBA55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3000" y="374032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74;p22">
              <a:extLst>
                <a:ext uri="{FF2B5EF4-FFF2-40B4-BE49-F238E27FC236}">
                  <a16:creationId xmlns:a16="http://schemas.microsoft.com/office/drawing/2014/main" xmlns="" id="{C7231063-3057-4F4D-9ED2-71D0D05E891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0044" y="901807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175;p22">
              <a:extLst>
                <a:ext uri="{FF2B5EF4-FFF2-40B4-BE49-F238E27FC236}">
                  <a16:creationId xmlns:a16="http://schemas.microsoft.com/office/drawing/2014/main" xmlns="" id="{4FCCCC7D-1916-4814-8085-B52E527A763A}"/>
                </a:ext>
              </a:extLst>
            </p:cNvPr>
            <p:cNvSpPr txBox="1"/>
            <p:nvPr/>
          </p:nvSpPr>
          <p:spPr>
            <a:xfrm>
              <a:off x="203050" y="4088725"/>
              <a:ext cx="7971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latin typeface="Roboto"/>
                  <a:ea typeface="Roboto"/>
                  <a:cs typeface="Roboto"/>
                  <a:sym typeface="Roboto"/>
                </a:rPr>
                <a:t>Document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76;p22">
              <a:extLst>
                <a:ext uri="{FF2B5EF4-FFF2-40B4-BE49-F238E27FC236}">
                  <a16:creationId xmlns:a16="http://schemas.microsoft.com/office/drawing/2014/main" xmlns="" id="{F800E3FC-978B-49F6-BA1B-4F9E86E815C1}"/>
                </a:ext>
              </a:extLst>
            </p:cNvPr>
            <p:cNvSpPr txBox="1"/>
            <p:nvPr/>
          </p:nvSpPr>
          <p:spPr>
            <a:xfrm>
              <a:off x="227500" y="1222238"/>
              <a:ext cx="7971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latin typeface="Roboto"/>
                  <a:ea typeface="Roboto"/>
                  <a:cs typeface="Roboto"/>
                  <a:sym typeface="Roboto"/>
                </a:rPr>
                <a:t>Hangout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77;p22">
              <a:extLst>
                <a:ext uri="{FF2B5EF4-FFF2-40B4-BE49-F238E27FC236}">
                  <a16:creationId xmlns:a16="http://schemas.microsoft.com/office/drawing/2014/main" xmlns="" id="{D4EE00B4-574C-481E-8279-EE47090C47F4}"/>
                </a:ext>
              </a:extLst>
            </p:cNvPr>
            <p:cNvSpPr/>
            <p:nvPr/>
          </p:nvSpPr>
          <p:spPr>
            <a:xfrm>
              <a:off x="84900" y="3275700"/>
              <a:ext cx="1393800" cy="1494300"/>
            </a:xfrm>
            <a:prstGeom prst="rect">
              <a:avLst/>
            </a:prstGeom>
            <a:solidFill>
              <a:srgbClr val="FFFFFF">
                <a:alpha val="61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8;p22">
              <a:extLst>
                <a:ext uri="{FF2B5EF4-FFF2-40B4-BE49-F238E27FC236}">
                  <a16:creationId xmlns:a16="http://schemas.microsoft.com/office/drawing/2014/main" xmlns="" id="{80A1F1F5-274B-4C18-8E93-759B3F6BA23F}"/>
                </a:ext>
              </a:extLst>
            </p:cNvPr>
            <p:cNvSpPr/>
            <p:nvPr/>
          </p:nvSpPr>
          <p:spPr>
            <a:xfrm>
              <a:off x="84900" y="1914875"/>
              <a:ext cx="1393800" cy="1494300"/>
            </a:xfrm>
            <a:prstGeom prst="rect">
              <a:avLst/>
            </a:prstGeom>
            <a:solidFill>
              <a:srgbClr val="FFFFFF">
                <a:alpha val="61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0CCDEBC-D06B-4B78-9B54-AF733F976A16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AC8259F-2B6C-45C7-AE43-72DD87AB7C1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D433414-C499-4D17-AA3F-E214A6A909CA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3FDA005B-05DB-49B0-A385-FEA8526FFDD3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A6ED09F-4F2B-418C-B81E-9EBA0DE832C3}"/>
              </a:ext>
            </a:extLst>
          </p:cNvPr>
          <p:cNvSpPr/>
          <p:nvPr/>
        </p:nvSpPr>
        <p:spPr>
          <a:xfrm>
            <a:off x="515938" y="741709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팀 협의 문서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1A721039-10C5-4A7B-A93C-BDC5F820A365}"/>
              </a:ext>
            </a:extLst>
          </p:cNvPr>
          <p:cNvSpPr/>
          <p:nvPr/>
        </p:nvSpPr>
        <p:spPr>
          <a:xfrm>
            <a:off x="3170583" y="1111041"/>
            <a:ext cx="8254655" cy="5018292"/>
          </a:xfrm>
          <a:prstGeom prst="roundRect">
            <a:avLst>
              <a:gd name="adj" fmla="val 4833"/>
            </a:avLst>
          </a:prstGeom>
          <a:noFill/>
          <a:ln w="28575">
            <a:solidFill>
              <a:srgbClr val="246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FC3FE231-3B38-4834-8E6D-E02B9DEF92EE}"/>
              </a:ext>
            </a:extLst>
          </p:cNvPr>
          <p:cNvCxnSpPr>
            <a:cxnSpLocks/>
          </p:cNvCxnSpPr>
          <p:nvPr/>
        </p:nvCxnSpPr>
        <p:spPr>
          <a:xfrm>
            <a:off x="2155825" y="1815335"/>
            <a:ext cx="1014758" cy="0"/>
          </a:xfrm>
          <a:prstGeom prst="line">
            <a:avLst/>
          </a:prstGeom>
          <a:ln w="28575">
            <a:solidFill>
              <a:srgbClr val="24658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4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5" name="Google Shape;186;p23">
            <a:extLst>
              <a:ext uri="{FF2B5EF4-FFF2-40B4-BE49-F238E27FC236}">
                <a16:creationId xmlns:a16="http://schemas.microsoft.com/office/drawing/2014/main" xmlns="" id="{C19EA99D-5A35-4A8F-8021-9411E4EF030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7992" y="1634995"/>
            <a:ext cx="7604433" cy="389661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2280000" algn="bl" rotWithShape="0">
              <a:srgbClr val="000000">
                <a:alpha val="3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74AE766-7364-49E5-93CA-90768A6A1BF9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E13500A-3666-4046-A171-1F1BF1BA7FD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F25481C-6BC1-4EB2-B58F-63DC642A1332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3C59A17-E3E9-4588-A3D5-2C75D9712F6C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DD4FD37D-3CD5-48AE-8D80-2E398F6D7CA4}"/>
              </a:ext>
            </a:extLst>
          </p:cNvPr>
          <p:cNvGrpSpPr/>
          <p:nvPr/>
        </p:nvGrpSpPr>
        <p:grpSpPr>
          <a:xfrm>
            <a:off x="1216125" y="1179754"/>
            <a:ext cx="1393800" cy="4183343"/>
            <a:chOff x="84900" y="586657"/>
            <a:chExt cx="1393800" cy="4183343"/>
          </a:xfrm>
        </p:grpSpPr>
        <p:pic>
          <p:nvPicPr>
            <p:cNvPr id="18" name="Google Shape;171;p22">
              <a:extLst>
                <a:ext uri="{FF2B5EF4-FFF2-40B4-BE49-F238E27FC236}">
                  <a16:creationId xmlns:a16="http://schemas.microsoft.com/office/drawing/2014/main" xmlns="" id="{F2672B6F-9CBA-483D-BF40-7F5CC785871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7450" y="22425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72;p22">
              <a:extLst>
                <a:ext uri="{FF2B5EF4-FFF2-40B4-BE49-F238E27FC236}">
                  <a16:creationId xmlns:a16="http://schemas.microsoft.com/office/drawing/2014/main" xmlns="" id="{40DEF9F5-8C62-4818-B0BD-C95BDBA22878}"/>
                </a:ext>
              </a:extLst>
            </p:cNvPr>
            <p:cNvSpPr txBox="1"/>
            <p:nvPr/>
          </p:nvSpPr>
          <p:spPr>
            <a:xfrm>
              <a:off x="151300" y="2618650"/>
              <a:ext cx="9006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latin typeface="Roboto"/>
                  <a:ea typeface="Roboto"/>
                  <a:cs typeface="Roboto"/>
                  <a:sym typeface="Roboto"/>
                </a:rPr>
                <a:t>Spreadsheets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0" name="Google Shape;173;p22">
              <a:extLst>
                <a:ext uri="{FF2B5EF4-FFF2-40B4-BE49-F238E27FC236}">
                  <a16:creationId xmlns:a16="http://schemas.microsoft.com/office/drawing/2014/main" xmlns="" id="{2D86A0B0-E77A-4D12-9633-90ACBBFA313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3000" y="374032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74;p22">
              <a:extLst>
                <a:ext uri="{FF2B5EF4-FFF2-40B4-BE49-F238E27FC236}">
                  <a16:creationId xmlns:a16="http://schemas.microsoft.com/office/drawing/2014/main" xmlns="" id="{0093AC7D-7845-4A7E-9649-13FDDBCA4AC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44" y="901807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175;p22">
              <a:extLst>
                <a:ext uri="{FF2B5EF4-FFF2-40B4-BE49-F238E27FC236}">
                  <a16:creationId xmlns:a16="http://schemas.microsoft.com/office/drawing/2014/main" xmlns="" id="{B29D6A1E-3F05-47B8-BBCC-F8F029DFEE99}"/>
                </a:ext>
              </a:extLst>
            </p:cNvPr>
            <p:cNvSpPr txBox="1"/>
            <p:nvPr/>
          </p:nvSpPr>
          <p:spPr>
            <a:xfrm>
              <a:off x="203050" y="4088725"/>
              <a:ext cx="7971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latin typeface="Roboto"/>
                  <a:ea typeface="Roboto"/>
                  <a:cs typeface="Roboto"/>
                  <a:sym typeface="Roboto"/>
                </a:rPr>
                <a:t>Document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176;p22">
              <a:extLst>
                <a:ext uri="{FF2B5EF4-FFF2-40B4-BE49-F238E27FC236}">
                  <a16:creationId xmlns:a16="http://schemas.microsoft.com/office/drawing/2014/main" xmlns="" id="{CAAD9334-D6A9-40D9-A311-11DDEA553F8F}"/>
                </a:ext>
              </a:extLst>
            </p:cNvPr>
            <p:cNvSpPr txBox="1"/>
            <p:nvPr/>
          </p:nvSpPr>
          <p:spPr>
            <a:xfrm>
              <a:off x="227500" y="1222238"/>
              <a:ext cx="7971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latin typeface="Roboto"/>
                  <a:ea typeface="Roboto"/>
                  <a:cs typeface="Roboto"/>
                  <a:sym typeface="Roboto"/>
                </a:rPr>
                <a:t>Hangout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177;p22">
              <a:extLst>
                <a:ext uri="{FF2B5EF4-FFF2-40B4-BE49-F238E27FC236}">
                  <a16:creationId xmlns:a16="http://schemas.microsoft.com/office/drawing/2014/main" xmlns="" id="{BB1A576A-799B-4262-BA60-9E0AF5A15BD6}"/>
                </a:ext>
              </a:extLst>
            </p:cNvPr>
            <p:cNvSpPr/>
            <p:nvPr/>
          </p:nvSpPr>
          <p:spPr>
            <a:xfrm>
              <a:off x="84900" y="3275700"/>
              <a:ext cx="1393800" cy="1494300"/>
            </a:xfrm>
            <a:prstGeom prst="rect">
              <a:avLst/>
            </a:prstGeom>
            <a:solidFill>
              <a:srgbClr val="FFFFFF">
                <a:alpha val="61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8;p22">
              <a:extLst>
                <a:ext uri="{FF2B5EF4-FFF2-40B4-BE49-F238E27FC236}">
                  <a16:creationId xmlns:a16="http://schemas.microsoft.com/office/drawing/2014/main" xmlns="" id="{3E9EA863-5875-4607-8133-D65F4EB572BF}"/>
                </a:ext>
              </a:extLst>
            </p:cNvPr>
            <p:cNvSpPr/>
            <p:nvPr/>
          </p:nvSpPr>
          <p:spPr>
            <a:xfrm>
              <a:off x="84900" y="586657"/>
              <a:ext cx="1393800" cy="1494300"/>
            </a:xfrm>
            <a:prstGeom prst="rect">
              <a:avLst/>
            </a:prstGeom>
            <a:solidFill>
              <a:srgbClr val="FFFFFF">
                <a:alpha val="61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23C4533-6F31-45B9-9D6D-D2CC6D9E9CE6}"/>
              </a:ext>
            </a:extLst>
          </p:cNvPr>
          <p:cNvSpPr/>
          <p:nvPr/>
        </p:nvSpPr>
        <p:spPr>
          <a:xfrm>
            <a:off x="515938" y="741709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팀 협의 문서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760EA02E-92D7-4584-9A48-DFF833CF0969}"/>
              </a:ext>
            </a:extLst>
          </p:cNvPr>
          <p:cNvSpPr/>
          <p:nvPr/>
        </p:nvSpPr>
        <p:spPr>
          <a:xfrm>
            <a:off x="3170583" y="1111041"/>
            <a:ext cx="8254655" cy="5018292"/>
          </a:xfrm>
          <a:prstGeom prst="roundRect">
            <a:avLst>
              <a:gd name="adj" fmla="val 4833"/>
            </a:avLst>
          </a:prstGeom>
          <a:noFill/>
          <a:ln w="28575">
            <a:solidFill>
              <a:srgbClr val="246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8E6E2978-EF84-420C-8639-0E01B8A0A6B3}"/>
              </a:ext>
            </a:extLst>
          </p:cNvPr>
          <p:cNvCxnSpPr>
            <a:cxnSpLocks/>
          </p:cNvCxnSpPr>
          <p:nvPr/>
        </p:nvCxnSpPr>
        <p:spPr>
          <a:xfrm>
            <a:off x="2155825" y="3211747"/>
            <a:ext cx="1014758" cy="0"/>
          </a:xfrm>
          <a:prstGeom prst="line">
            <a:avLst/>
          </a:prstGeom>
          <a:ln w="28575">
            <a:solidFill>
              <a:srgbClr val="24658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07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5" name="Google Shape;202;p24">
            <a:extLst>
              <a:ext uri="{FF2B5EF4-FFF2-40B4-BE49-F238E27FC236}">
                <a16:creationId xmlns:a16="http://schemas.microsoft.com/office/drawing/2014/main" xmlns="" id="{BEE43093-A520-46B2-B839-DCB32450E4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62576" y="1302029"/>
            <a:ext cx="3905170" cy="456416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71450" dir="2220000" algn="bl" rotWithShape="0">
              <a:srgbClr val="000000">
                <a:alpha val="2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9E9413D-901B-45BE-AB86-A9EA810CAF78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B98F8DA-4913-4A11-BFF9-55B269537F41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7D8A95E-66F4-4F38-8D2B-657783AAEF61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7B63E2F0-9227-4004-8CB3-F0335935CF05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E70ACE3D-2B8F-42C2-8388-C0DEDB7A9F98}"/>
              </a:ext>
            </a:extLst>
          </p:cNvPr>
          <p:cNvGrpSpPr/>
          <p:nvPr/>
        </p:nvGrpSpPr>
        <p:grpSpPr>
          <a:xfrm>
            <a:off x="1216125" y="1115422"/>
            <a:ext cx="1393800" cy="3771600"/>
            <a:chOff x="84900" y="522325"/>
            <a:chExt cx="1393800" cy="3771600"/>
          </a:xfrm>
        </p:grpSpPr>
        <p:pic>
          <p:nvPicPr>
            <p:cNvPr id="19" name="Google Shape;171;p22">
              <a:extLst>
                <a:ext uri="{FF2B5EF4-FFF2-40B4-BE49-F238E27FC236}">
                  <a16:creationId xmlns:a16="http://schemas.microsoft.com/office/drawing/2014/main" xmlns="" id="{EA743EE4-6067-4900-BA23-51DAA66F5D8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7450" y="22425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72;p22">
              <a:extLst>
                <a:ext uri="{FF2B5EF4-FFF2-40B4-BE49-F238E27FC236}">
                  <a16:creationId xmlns:a16="http://schemas.microsoft.com/office/drawing/2014/main" xmlns="" id="{4CC7BFE6-2DEA-4245-BA21-C8BF445EDD62}"/>
                </a:ext>
              </a:extLst>
            </p:cNvPr>
            <p:cNvSpPr txBox="1"/>
            <p:nvPr/>
          </p:nvSpPr>
          <p:spPr>
            <a:xfrm>
              <a:off x="151300" y="2618650"/>
              <a:ext cx="9006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latin typeface="Roboto"/>
                  <a:ea typeface="Roboto"/>
                  <a:cs typeface="Roboto"/>
                  <a:sym typeface="Roboto"/>
                </a:rPr>
                <a:t>Spreadsheets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" name="Google Shape;173;p22">
              <a:extLst>
                <a:ext uri="{FF2B5EF4-FFF2-40B4-BE49-F238E27FC236}">
                  <a16:creationId xmlns:a16="http://schemas.microsoft.com/office/drawing/2014/main" xmlns="" id="{23CABCEC-3283-4EF7-8F73-B76ADB56C5A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3000" y="374032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74;p22">
              <a:extLst>
                <a:ext uri="{FF2B5EF4-FFF2-40B4-BE49-F238E27FC236}">
                  <a16:creationId xmlns:a16="http://schemas.microsoft.com/office/drawing/2014/main" xmlns="" id="{31003012-A827-4819-A724-CE32932F235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44" y="901807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75;p22">
              <a:extLst>
                <a:ext uri="{FF2B5EF4-FFF2-40B4-BE49-F238E27FC236}">
                  <a16:creationId xmlns:a16="http://schemas.microsoft.com/office/drawing/2014/main" xmlns="" id="{804BF115-7BA9-4E0F-BB40-F17AE24EA074}"/>
                </a:ext>
              </a:extLst>
            </p:cNvPr>
            <p:cNvSpPr txBox="1"/>
            <p:nvPr/>
          </p:nvSpPr>
          <p:spPr>
            <a:xfrm>
              <a:off x="203050" y="4088725"/>
              <a:ext cx="7971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latin typeface="Roboto"/>
                  <a:ea typeface="Roboto"/>
                  <a:cs typeface="Roboto"/>
                  <a:sym typeface="Roboto"/>
                </a:rPr>
                <a:t>Document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176;p22">
              <a:extLst>
                <a:ext uri="{FF2B5EF4-FFF2-40B4-BE49-F238E27FC236}">
                  <a16:creationId xmlns:a16="http://schemas.microsoft.com/office/drawing/2014/main" xmlns="" id="{90BF96B6-A963-4612-A2D5-66C2F6477A2D}"/>
                </a:ext>
              </a:extLst>
            </p:cNvPr>
            <p:cNvSpPr txBox="1"/>
            <p:nvPr/>
          </p:nvSpPr>
          <p:spPr>
            <a:xfrm>
              <a:off x="227500" y="1222238"/>
              <a:ext cx="7971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latin typeface="Roboto"/>
                  <a:ea typeface="Roboto"/>
                  <a:cs typeface="Roboto"/>
                  <a:sym typeface="Roboto"/>
                </a:rPr>
                <a:t>Hangout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178;p22">
              <a:extLst>
                <a:ext uri="{FF2B5EF4-FFF2-40B4-BE49-F238E27FC236}">
                  <a16:creationId xmlns:a16="http://schemas.microsoft.com/office/drawing/2014/main" xmlns="" id="{2ABFE8D4-B8B0-4CF5-9CD4-37CAA1818695}"/>
                </a:ext>
              </a:extLst>
            </p:cNvPr>
            <p:cNvSpPr/>
            <p:nvPr/>
          </p:nvSpPr>
          <p:spPr>
            <a:xfrm>
              <a:off x="84900" y="1914875"/>
              <a:ext cx="1393800" cy="1494300"/>
            </a:xfrm>
            <a:prstGeom prst="rect">
              <a:avLst/>
            </a:prstGeom>
            <a:solidFill>
              <a:srgbClr val="FFFFFF">
                <a:alpha val="61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78;p22">
              <a:extLst>
                <a:ext uri="{FF2B5EF4-FFF2-40B4-BE49-F238E27FC236}">
                  <a16:creationId xmlns:a16="http://schemas.microsoft.com/office/drawing/2014/main" xmlns="" id="{C40BD3B8-AE1C-4FB8-9DCE-D68F16EA8E5A}"/>
                </a:ext>
              </a:extLst>
            </p:cNvPr>
            <p:cNvSpPr/>
            <p:nvPr/>
          </p:nvSpPr>
          <p:spPr>
            <a:xfrm>
              <a:off x="84900" y="522325"/>
              <a:ext cx="1393800" cy="1494300"/>
            </a:xfrm>
            <a:prstGeom prst="rect">
              <a:avLst/>
            </a:prstGeom>
            <a:solidFill>
              <a:srgbClr val="FFFFFF">
                <a:alpha val="61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40A558F9-6225-4B43-9517-E8E88B2D37E7}"/>
              </a:ext>
            </a:extLst>
          </p:cNvPr>
          <p:cNvSpPr/>
          <p:nvPr/>
        </p:nvSpPr>
        <p:spPr>
          <a:xfrm>
            <a:off x="515938" y="741709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팀 협의 문서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72723D8A-65FA-46F7-9725-3286575A2D2D}"/>
              </a:ext>
            </a:extLst>
          </p:cNvPr>
          <p:cNvSpPr/>
          <p:nvPr/>
        </p:nvSpPr>
        <p:spPr>
          <a:xfrm>
            <a:off x="3170583" y="1111041"/>
            <a:ext cx="8254655" cy="5018292"/>
          </a:xfrm>
          <a:prstGeom prst="roundRect">
            <a:avLst>
              <a:gd name="adj" fmla="val 4833"/>
            </a:avLst>
          </a:prstGeom>
          <a:noFill/>
          <a:ln w="28575">
            <a:solidFill>
              <a:srgbClr val="246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F262B28C-79F5-43DC-8640-3ACCC9CD285C}"/>
              </a:ext>
            </a:extLst>
          </p:cNvPr>
          <p:cNvCxnSpPr>
            <a:cxnSpLocks/>
          </p:cNvCxnSpPr>
          <p:nvPr/>
        </p:nvCxnSpPr>
        <p:spPr>
          <a:xfrm>
            <a:off x="2155825" y="4663352"/>
            <a:ext cx="1014758" cy="0"/>
          </a:xfrm>
          <a:prstGeom prst="line">
            <a:avLst/>
          </a:prstGeom>
          <a:ln w="28575">
            <a:solidFill>
              <a:srgbClr val="24658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sp>
        <p:nvSpPr>
          <p:cNvPr id="4" name="Google Shape;219;p25">
            <a:extLst>
              <a:ext uri="{FF2B5EF4-FFF2-40B4-BE49-F238E27FC236}">
                <a16:creationId xmlns:a16="http://schemas.microsoft.com/office/drawing/2014/main" xmlns="" id="{D07E37A8-8A30-40EB-B41E-57C7A7AE5BEA}"/>
              </a:ext>
            </a:extLst>
          </p:cNvPr>
          <p:cNvSpPr txBox="1"/>
          <p:nvPr/>
        </p:nvSpPr>
        <p:spPr>
          <a:xfrm>
            <a:off x="7532951" y="1456969"/>
            <a:ext cx="3960000" cy="144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프로젝트 기획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요구사항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수집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테이블 </a:t>
            </a:r>
            <a:r>
              <a:rPr lang="ko" sz="1400" dirty="0" smtClean="0">
                <a:latin typeface="+mn-ea"/>
                <a:cs typeface="Nanum Gothic"/>
                <a:sym typeface="Nanum Gothic"/>
              </a:rPr>
              <a:t>수정</a:t>
            </a:r>
            <a:endParaRPr lang="en-US" altLang="ko" sz="1400" dirty="0" smtClean="0">
              <a:latin typeface="+mn-ea"/>
              <a:cs typeface="Nanum Gothic"/>
              <a:sym typeface="Nanum Gothic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ea"/>
                <a:cs typeface="Nanum Gothic"/>
                <a:sym typeface="Nanum Gothic"/>
              </a:rPr>
              <a:t>Web </a:t>
            </a:r>
            <a:r>
              <a:rPr lang="en-US" sz="1400" dirty="0" smtClean="0">
                <a:latin typeface="+mn-ea"/>
                <a:cs typeface="Nanum Gothic"/>
                <a:sym typeface="Nanum Gothic"/>
              </a:rPr>
              <a:t>Design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ea"/>
                <a:cs typeface="Nanum Gothic"/>
                <a:sym typeface="Nanum Gothic"/>
              </a:rPr>
              <a:t>Web Publishing (HTML ,CSS ,JQUERY) 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 smtClean="0">
                <a:latin typeface="+mn-ea"/>
                <a:cs typeface="Nanum Gothic"/>
                <a:sym typeface="Nanum Gothic"/>
              </a:rPr>
              <a:t>이벤트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관련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       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 -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파일첨부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게시판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유저 관련     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      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-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파일첨부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게시판</a:t>
            </a:r>
            <a:endParaRPr sz="1400" dirty="0">
              <a:latin typeface="+mn-ea"/>
              <a:cs typeface="Nanum Gothic"/>
              <a:sym typeface="Nanum Gothic"/>
            </a:endParaRPr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xmlns="" id="{B6299452-6C5A-456D-95D1-4944C508063E}"/>
              </a:ext>
            </a:extLst>
          </p:cNvPr>
          <p:cNvSpPr txBox="1"/>
          <p:nvPr/>
        </p:nvSpPr>
        <p:spPr>
          <a:xfrm>
            <a:off x="2145654" y="3939792"/>
            <a:ext cx="3960000" cy="152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요구사항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수집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테이블 수정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view단 수정</a:t>
            </a:r>
            <a:endParaRPr sz="1400" dirty="0">
              <a:solidFill>
                <a:schemeClr val="dk1"/>
              </a:solidFill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관리자</a:t>
            </a:r>
            <a:r>
              <a:rPr lang="en-US" alt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관련</a:t>
            </a:r>
            <a:endParaRPr sz="1400" dirty="0">
              <a:solidFill>
                <a:schemeClr val="dk1"/>
              </a:solidFill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상품</a:t>
            </a:r>
            <a:r>
              <a:rPr lang="en-US" alt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QnA</a:t>
            </a:r>
            <a:r>
              <a:rPr lang="en-US" alt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관련 </a:t>
            </a:r>
            <a:r>
              <a:rPr lang="en-US" alt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-</a:t>
            </a:r>
            <a:r>
              <a:rPr lang="en-US" alt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관리자 답변글 게시판</a:t>
            </a:r>
            <a:endParaRPr sz="1400" dirty="0">
              <a:solidFill>
                <a:schemeClr val="dk1"/>
              </a:solidFill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공지사항</a:t>
            </a:r>
            <a:r>
              <a:rPr lang="en-US" alt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관련 </a:t>
            </a:r>
            <a:r>
              <a:rPr lang="en-US" alt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  </a:t>
            </a: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-</a:t>
            </a:r>
            <a:r>
              <a:rPr lang="en-US" alt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일반게시판</a:t>
            </a:r>
            <a:endParaRPr sz="1400" dirty="0">
              <a:latin typeface="+mn-ea"/>
              <a:cs typeface="Nanum Gothic"/>
              <a:sym typeface="Nanum Gothic"/>
            </a:endParaRPr>
          </a:p>
        </p:txBody>
      </p:sp>
      <p:sp>
        <p:nvSpPr>
          <p:cNvPr id="6" name="Google Shape;221;p25">
            <a:extLst>
              <a:ext uri="{FF2B5EF4-FFF2-40B4-BE49-F238E27FC236}">
                <a16:creationId xmlns:a16="http://schemas.microsoft.com/office/drawing/2014/main" xmlns="" id="{B825AF44-44D1-4CDA-9B50-403AED9467FA}"/>
              </a:ext>
            </a:extLst>
          </p:cNvPr>
          <p:cNvSpPr txBox="1"/>
          <p:nvPr/>
        </p:nvSpPr>
        <p:spPr>
          <a:xfrm>
            <a:off x="7532951" y="3800455"/>
            <a:ext cx="3960000" cy="180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요구사항 수집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테이블 수정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view단 수정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유저관련 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           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-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파일첨부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게시판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QnA관련 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            -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답변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게시판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상품관련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           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 -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파일첨부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게시판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마이페이지 관련 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 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-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파일첨부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게시판</a:t>
            </a:r>
            <a:endParaRPr sz="1400" dirty="0">
              <a:latin typeface="+mn-ea"/>
              <a:cs typeface="Nanum Gothic"/>
              <a:sym typeface="Nanum Gothic"/>
            </a:endParaRPr>
          </a:p>
        </p:txBody>
      </p:sp>
      <p:sp>
        <p:nvSpPr>
          <p:cNvPr id="7" name="Google Shape;218;p25">
            <a:extLst>
              <a:ext uri="{FF2B5EF4-FFF2-40B4-BE49-F238E27FC236}">
                <a16:creationId xmlns:a16="http://schemas.microsoft.com/office/drawing/2014/main" xmlns="" id="{7F7054F7-C49B-43F8-A34C-379A6C544B9B}"/>
              </a:ext>
            </a:extLst>
          </p:cNvPr>
          <p:cNvSpPr txBox="1"/>
          <p:nvPr/>
        </p:nvSpPr>
        <p:spPr>
          <a:xfrm>
            <a:off x="2145654" y="1456969"/>
            <a:ext cx="3960000" cy="152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요구사항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수집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테이블 설계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ko" sz="1400" dirty="0">
                <a:solidFill>
                  <a:schemeClr val="dk1"/>
                </a:solidFill>
                <a:latin typeface="+mn-ea"/>
                <a:cs typeface="Nanum Gothic"/>
                <a:sym typeface="Nanum Gothic"/>
              </a:rPr>
              <a:t>view단 수정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펀딩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관련     	-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파일첨부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게시판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리워드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관련  	-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파일첨부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게시판</a:t>
            </a:r>
            <a:endParaRPr sz="1400" dirty="0">
              <a:latin typeface="+mn-ea"/>
              <a:cs typeface="Nanum Gothic"/>
              <a:sym typeface="Nanum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sz="1400" dirty="0">
                <a:latin typeface="+mn-ea"/>
                <a:cs typeface="Nanum Gothic"/>
                <a:sym typeface="Nanum Gothic"/>
              </a:rPr>
              <a:t>마이페이지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관련   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-</a:t>
            </a:r>
            <a:r>
              <a:rPr lang="en-US" altLang="ko" sz="1400" dirty="0">
                <a:latin typeface="+mn-ea"/>
                <a:cs typeface="Nanum Gothic"/>
                <a:sym typeface="Nanum Gothic"/>
              </a:rPr>
              <a:t> </a:t>
            </a:r>
            <a:r>
              <a:rPr lang="ko" sz="1400" dirty="0">
                <a:latin typeface="+mn-ea"/>
                <a:cs typeface="Nanum Gothic"/>
                <a:sym typeface="Nanum Gothic"/>
              </a:rPr>
              <a:t>그래프</a:t>
            </a:r>
            <a:endParaRPr sz="1400" dirty="0">
              <a:latin typeface="+mn-ea"/>
              <a:cs typeface="Nanum Gothic"/>
              <a:sym typeface="Nanum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B3B69A-E32D-4F68-B18E-75DEA7EE6A64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3A55E7-04F4-44A7-B8A3-F7BB9495A127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87F7B07-E23C-4A35-8510-783EFAEB809A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42B8AC39-8CF7-4160-ACC4-E48A23E2FBDA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A9EF7FF-50DE-40C5-909C-16DA69126F15}"/>
              </a:ext>
            </a:extLst>
          </p:cNvPr>
          <p:cNvSpPr/>
          <p:nvPr/>
        </p:nvSpPr>
        <p:spPr>
          <a:xfrm>
            <a:off x="515938" y="741709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업무 분장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649FD24B-E28F-463E-87CD-0AFB36DA15B6}"/>
              </a:ext>
            </a:extLst>
          </p:cNvPr>
          <p:cNvSpPr/>
          <p:nvPr/>
        </p:nvSpPr>
        <p:spPr>
          <a:xfrm>
            <a:off x="803275" y="2032069"/>
            <a:ext cx="1189749" cy="3745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46585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600" b="1" spc="-150" dirty="0" err="1">
                <a:solidFill>
                  <a:srgbClr val="246585"/>
                </a:solidFill>
                <a:latin typeface="+mn-ea"/>
                <a:cs typeface="Nanum Gothic"/>
                <a:sym typeface="Nanum Gothic"/>
              </a:rPr>
              <a:t>김영롱</a:t>
            </a:r>
            <a:endParaRPr lang="ko-KR" altLang="en-US" sz="1600" b="1" spc="-150" dirty="0">
              <a:solidFill>
                <a:srgbClr val="246585"/>
              </a:solidFill>
              <a:latin typeface="+mn-ea"/>
              <a:cs typeface="Nanum Gothic"/>
              <a:sym typeface="Nanum Gothic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E8782247-0DE5-43ED-9E42-6D73D5225D53}"/>
              </a:ext>
            </a:extLst>
          </p:cNvPr>
          <p:cNvSpPr/>
          <p:nvPr/>
        </p:nvSpPr>
        <p:spPr>
          <a:xfrm>
            <a:off x="803275" y="4514892"/>
            <a:ext cx="1189749" cy="3745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46585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600" b="1" spc="-150" dirty="0">
                <a:solidFill>
                  <a:srgbClr val="246585"/>
                </a:solidFill>
                <a:latin typeface="+mn-ea"/>
                <a:cs typeface="Nanum Gothic"/>
                <a:sym typeface="Nanum Gothic"/>
              </a:rPr>
              <a:t>임상훈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31680CEC-A1D5-4707-8C04-EB94CFE92E5F}"/>
              </a:ext>
            </a:extLst>
          </p:cNvPr>
          <p:cNvSpPr/>
          <p:nvPr/>
        </p:nvSpPr>
        <p:spPr>
          <a:xfrm>
            <a:off x="6258284" y="2074195"/>
            <a:ext cx="1189749" cy="3745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46585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600" b="1" spc="-150">
                <a:solidFill>
                  <a:srgbClr val="246585"/>
                </a:solidFill>
                <a:latin typeface="+mn-ea"/>
                <a:cs typeface="Nanum Gothic"/>
                <a:sym typeface="Nanum Gothic"/>
              </a:rPr>
              <a:t>오유석</a:t>
            </a:r>
            <a:endParaRPr lang="ko-KR" altLang="en-US" sz="1600" b="1" spc="-150" dirty="0">
              <a:solidFill>
                <a:srgbClr val="246585"/>
              </a:solidFill>
              <a:latin typeface="+mn-ea"/>
              <a:cs typeface="Nanum Gothic"/>
              <a:sym typeface="Nanum Gothic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019673EC-FD8D-448D-8D0D-AE3A614F273C}"/>
              </a:ext>
            </a:extLst>
          </p:cNvPr>
          <p:cNvSpPr/>
          <p:nvPr/>
        </p:nvSpPr>
        <p:spPr>
          <a:xfrm>
            <a:off x="6258284" y="4515449"/>
            <a:ext cx="1189749" cy="37457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46585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ko-KR" altLang="en-US" sz="1600" b="1" spc="-150" dirty="0" err="1">
                <a:solidFill>
                  <a:srgbClr val="246585"/>
                </a:solidFill>
                <a:latin typeface="+mn-ea"/>
                <a:cs typeface="Nanum Gothic"/>
                <a:sym typeface="Nanum Gothic"/>
              </a:rPr>
              <a:t>임재혁</a:t>
            </a:r>
            <a:endParaRPr lang="ko-KR" altLang="en-US" sz="1600" b="1" spc="-150" dirty="0">
              <a:solidFill>
                <a:srgbClr val="246585"/>
              </a:solidFill>
              <a:latin typeface="+mn-ea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1879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5" name="Google Shape;229;p26">
            <a:extLst>
              <a:ext uri="{FF2B5EF4-FFF2-40B4-BE49-F238E27FC236}">
                <a16:creationId xmlns:a16="http://schemas.microsoft.com/office/drawing/2014/main" xmlns="" id="{4CA56287-2903-4AF2-9DE7-3CE7A225C7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74" y="1270791"/>
            <a:ext cx="10621963" cy="48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389C1FE-E75D-4487-850B-9785964E5941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1D0C2B9-0149-4EB3-AD21-D54E9F8BF8FA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07FD35-B0A4-495E-8CBC-85F9BAB52AC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6DF4C90C-86F2-4F6E-B10E-043E4D9EECA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73A7A7C-6DF5-4A8D-B628-B80F14586C37}"/>
              </a:ext>
            </a:extLst>
          </p:cNvPr>
          <p:cNvSpPr/>
          <p:nvPr/>
        </p:nvSpPr>
        <p:spPr>
          <a:xfrm>
            <a:off x="515938" y="741709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작업 일정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626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5" name="Google Shape;237;p27">
            <a:extLst>
              <a:ext uri="{FF2B5EF4-FFF2-40B4-BE49-F238E27FC236}">
                <a16:creationId xmlns:a16="http://schemas.microsoft.com/office/drawing/2014/main" xmlns="" id="{4E33EA77-0C04-4F84-8DBA-E89890D2E5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91115" y="2010761"/>
            <a:ext cx="1395385" cy="139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9;p27">
            <a:extLst>
              <a:ext uri="{FF2B5EF4-FFF2-40B4-BE49-F238E27FC236}">
                <a16:creationId xmlns:a16="http://schemas.microsoft.com/office/drawing/2014/main" xmlns="" id="{E883156B-65FF-48AE-AE26-93337EAC37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823" y="3451855"/>
            <a:ext cx="1395385" cy="13953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FF935B4-A3F9-44BD-9315-0DD12898E0CB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B2E005-74F7-4DE5-B4BE-898BA8473465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D79ACB-5D94-446C-B47C-2CCDA805C74C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EF9D60BE-242A-4F0A-8F99-EB4A95889E55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FC5E7F8-B49B-4AD9-898B-885799457B68}"/>
              </a:ext>
            </a:extLst>
          </p:cNvPr>
          <p:cNvSpPr/>
          <p:nvPr/>
        </p:nvSpPr>
        <p:spPr>
          <a:xfrm>
            <a:off x="515938" y="74170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" b="1" spc="-150" dirty="0">
                <a:latin typeface="Nanum Gothic"/>
                <a:ea typeface="Nanum Gothic"/>
                <a:cs typeface="Nanum Gothic"/>
                <a:sym typeface="Nanum Gothic"/>
              </a:rPr>
              <a:t>GIT </a:t>
            </a:r>
            <a:r>
              <a:rPr lang="ko-KR" altLang="en-US" b="1" spc="-150" dirty="0">
                <a:latin typeface="Nanum Gothic"/>
                <a:ea typeface="Nanum Gothic"/>
                <a:cs typeface="Nanum Gothic"/>
                <a:sym typeface="Nanum Gothic"/>
              </a:rPr>
              <a:t>사용</a:t>
            </a:r>
            <a:endParaRPr lang="ko-KR" altLang="en-US" sz="1400" spc="-15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C:\Users\TJ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92150"/>
            <a:ext cx="8259763" cy="54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1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2C68D7-98CD-498D-88F3-3A125A36EFC2}"/>
              </a:ext>
            </a:extLst>
          </p:cNvPr>
          <p:cNvSpPr txBox="1"/>
          <p:nvPr/>
        </p:nvSpPr>
        <p:spPr>
          <a:xfrm>
            <a:off x="515938" y="476250"/>
            <a:ext cx="4045588" cy="38779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800" i="1" spc="-15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 </a:t>
            </a:r>
            <a:r>
              <a:rPr lang="en-US" altLang="ko-KR" sz="66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</a:t>
            </a:r>
            <a:br>
              <a:rPr lang="en-US" altLang="ko-KR" sz="66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US" altLang="ko-KR" sz="66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DESIGN</a:t>
            </a:r>
            <a:endParaRPr lang="ko-KR" altLang="en-US" sz="6600" i="1" dirty="0">
              <a:solidFill>
                <a:schemeClr val="bg1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83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7150C69-0629-4103-BAF3-9D143873C305}"/>
              </a:ext>
            </a:extLst>
          </p:cNvPr>
          <p:cNvGrpSpPr/>
          <p:nvPr/>
        </p:nvGrpSpPr>
        <p:grpSpPr>
          <a:xfrm>
            <a:off x="1002074" y="1367079"/>
            <a:ext cx="10423164" cy="4749212"/>
            <a:chOff x="1020914" y="1786386"/>
            <a:chExt cx="8804975" cy="4011900"/>
          </a:xfrm>
        </p:grpSpPr>
        <p:sp>
          <p:nvSpPr>
            <p:cNvPr id="5" name="Google Shape;252;p29">
              <a:extLst>
                <a:ext uri="{FF2B5EF4-FFF2-40B4-BE49-F238E27FC236}">
                  <a16:creationId xmlns:a16="http://schemas.microsoft.com/office/drawing/2014/main" xmlns="" id="{1C91D717-FF20-4B61-8614-2F331FCF8141}"/>
                </a:ext>
              </a:extLst>
            </p:cNvPr>
            <p:cNvSpPr/>
            <p:nvPr/>
          </p:nvSpPr>
          <p:spPr>
            <a:xfrm>
              <a:off x="1981376" y="1786386"/>
              <a:ext cx="6903000" cy="4011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253;p29">
              <a:extLst>
                <a:ext uri="{FF2B5EF4-FFF2-40B4-BE49-F238E27FC236}">
                  <a16:creationId xmlns:a16="http://schemas.microsoft.com/office/drawing/2014/main" xmlns="" id="{348326BE-0C02-4F52-808C-F403CEF0195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27651" y="2443236"/>
              <a:ext cx="314325" cy="39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54;p29">
              <a:extLst>
                <a:ext uri="{FF2B5EF4-FFF2-40B4-BE49-F238E27FC236}">
                  <a16:creationId xmlns:a16="http://schemas.microsoft.com/office/drawing/2014/main" xmlns="" id="{7828F2ED-9B26-4901-8E04-B1BBF09794B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27664" y="4147061"/>
              <a:ext cx="314325" cy="39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55;p29">
              <a:extLst>
                <a:ext uri="{FF2B5EF4-FFF2-40B4-BE49-F238E27FC236}">
                  <a16:creationId xmlns:a16="http://schemas.microsoft.com/office/drawing/2014/main" xmlns="" id="{0174073F-BD28-424F-893A-B3918F59138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04826" y="3419774"/>
              <a:ext cx="3143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56;p29">
              <a:extLst>
                <a:ext uri="{FF2B5EF4-FFF2-40B4-BE49-F238E27FC236}">
                  <a16:creationId xmlns:a16="http://schemas.microsoft.com/office/drawing/2014/main" xmlns="" id="{E46EB00C-5937-4688-A5EF-F8B3661BD5AB}"/>
                </a:ext>
              </a:extLst>
            </p:cNvPr>
            <p:cNvSpPr txBox="1"/>
            <p:nvPr/>
          </p:nvSpPr>
          <p:spPr>
            <a:xfrm>
              <a:off x="1024051" y="2757561"/>
              <a:ext cx="7278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/>
                <a:t>company</a:t>
              </a:r>
              <a:endParaRPr sz="1200" b="1" dirty="0"/>
            </a:p>
          </p:txBody>
        </p:sp>
        <p:sp>
          <p:nvSpPr>
            <p:cNvPr id="10" name="Google Shape;257;p29">
              <a:extLst>
                <a:ext uri="{FF2B5EF4-FFF2-40B4-BE49-F238E27FC236}">
                  <a16:creationId xmlns:a16="http://schemas.microsoft.com/office/drawing/2014/main" xmlns="" id="{2FE42728-A978-4B6C-A7BD-F9A66CB8E059}"/>
                </a:ext>
              </a:extLst>
            </p:cNvPr>
            <p:cNvSpPr txBox="1"/>
            <p:nvPr/>
          </p:nvSpPr>
          <p:spPr>
            <a:xfrm>
              <a:off x="1020914" y="4440236"/>
              <a:ext cx="7278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/>
                <a:t>user</a:t>
              </a:r>
              <a:endParaRPr sz="1200" b="1" dirty="0"/>
            </a:p>
          </p:txBody>
        </p:sp>
        <p:sp>
          <p:nvSpPr>
            <p:cNvPr id="11" name="Google Shape;258;p29">
              <a:extLst>
                <a:ext uri="{FF2B5EF4-FFF2-40B4-BE49-F238E27FC236}">
                  <a16:creationId xmlns:a16="http://schemas.microsoft.com/office/drawing/2014/main" xmlns="" id="{708B2ACF-35BC-4DD6-8192-7E1FA15F0652}"/>
                </a:ext>
              </a:extLst>
            </p:cNvPr>
            <p:cNvSpPr txBox="1"/>
            <p:nvPr/>
          </p:nvSpPr>
          <p:spPr>
            <a:xfrm>
              <a:off x="9098089" y="3763237"/>
              <a:ext cx="7278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/>
                <a:t>admin</a:t>
              </a:r>
              <a:endParaRPr sz="1200" b="1" dirty="0"/>
            </a:p>
          </p:txBody>
        </p:sp>
        <p:sp>
          <p:nvSpPr>
            <p:cNvPr id="12" name="Google Shape;259;p29">
              <a:extLst>
                <a:ext uri="{FF2B5EF4-FFF2-40B4-BE49-F238E27FC236}">
                  <a16:creationId xmlns:a16="http://schemas.microsoft.com/office/drawing/2014/main" xmlns="" id="{1491C2E3-FB36-4208-AEE5-323E55175BD9}"/>
                </a:ext>
              </a:extLst>
            </p:cNvPr>
            <p:cNvSpPr/>
            <p:nvPr/>
          </p:nvSpPr>
          <p:spPr>
            <a:xfrm>
              <a:off x="2783751" y="1845599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투자상품등록</a:t>
              </a:r>
              <a:endParaRPr sz="900"/>
            </a:p>
          </p:txBody>
        </p:sp>
        <p:sp>
          <p:nvSpPr>
            <p:cNvPr id="13" name="Google Shape;260;p29">
              <a:extLst>
                <a:ext uri="{FF2B5EF4-FFF2-40B4-BE49-F238E27FC236}">
                  <a16:creationId xmlns:a16="http://schemas.microsoft.com/office/drawing/2014/main" xmlns="" id="{EBAE390C-4F8C-4A63-A86A-ABE2F1B248F2}"/>
                </a:ext>
              </a:extLst>
            </p:cNvPr>
            <p:cNvSpPr/>
            <p:nvPr/>
          </p:nvSpPr>
          <p:spPr>
            <a:xfrm>
              <a:off x="2783751" y="2315574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상품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소식작성</a:t>
              </a:r>
              <a:endParaRPr sz="900"/>
            </a:p>
          </p:txBody>
        </p:sp>
        <p:sp>
          <p:nvSpPr>
            <p:cNvPr id="14" name="Google Shape;261;p29">
              <a:extLst>
                <a:ext uri="{FF2B5EF4-FFF2-40B4-BE49-F238E27FC236}">
                  <a16:creationId xmlns:a16="http://schemas.microsoft.com/office/drawing/2014/main" xmlns="" id="{F4C09C2A-A42B-4E0E-972A-F5C60E376B18}"/>
                </a:ext>
              </a:extLst>
            </p:cNvPr>
            <p:cNvSpPr/>
            <p:nvPr/>
          </p:nvSpPr>
          <p:spPr>
            <a:xfrm>
              <a:off x="2783751" y="3241836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투자상품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상세보기</a:t>
              </a:r>
              <a:endParaRPr sz="900"/>
            </a:p>
          </p:txBody>
        </p:sp>
        <p:sp>
          <p:nvSpPr>
            <p:cNvPr id="15" name="Google Shape;262;p29">
              <a:extLst>
                <a:ext uri="{FF2B5EF4-FFF2-40B4-BE49-F238E27FC236}">
                  <a16:creationId xmlns:a16="http://schemas.microsoft.com/office/drawing/2014/main" xmlns="" id="{2A44575B-080A-4685-B775-B909BD5EB95D}"/>
                </a:ext>
              </a:extLst>
            </p:cNvPr>
            <p:cNvSpPr/>
            <p:nvPr/>
          </p:nvSpPr>
          <p:spPr>
            <a:xfrm>
              <a:off x="2714351" y="5316436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QnA</a:t>
              </a:r>
              <a:endParaRPr sz="900"/>
            </a:p>
          </p:txBody>
        </p:sp>
        <p:sp>
          <p:nvSpPr>
            <p:cNvPr id="16" name="Google Shape;263;p29">
              <a:extLst>
                <a:ext uri="{FF2B5EF4-FFF2-40B4-BE49-F238E27FC236}">
                  <a16:creationId xmlns:a16="http://schemas.microsoft.com/office/drawing/2014/main" xmlns="" id="{E69D9D20-3627-491F-B86D-577CFD64C4BC}"/>
                </a:ext>
              </a:extLst>
            </p:cNvPr>
            <p:cNvSpPr/>
            <p:nvPr/>
          </p:nvSpPr>
          <p:spPr>
            <a:xfrm>
              <a:off x="2783751" y="2784636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투자상품검색</a:t>
              </a:r>
              <a:endParaRPr sz="900"/>
            </a:p>
          </p:txBody>
        </p:sp>
        <p:sp>
          <p:nvSpPr>
            <p:cNvPr id="17" name="Google Shape;264;p29">
              <a:extLst>
                <a:ext uri="{FF2B5EF4-FFF2-40B4-BE49-F238E27FC236}">
                  <a16:creationId xmlns:a16="http://schemas.microsoft.com/office/drawing/2014/main" xmlns="" id="{3A25C433-D745-400F-AE0D-8A6C2772AAB8}"/>
                </a:ext>
              </a:extLst>
            </p:cNvPr>
            <p:cNvSpPr/>
            <p:nvPr/>
          </p:nvSpPr>
          <p:spPr>
            <a:xfrm>
              <a:off x="2783751" y="3713886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알림</a:t>
              </a:r>
              <a:endParaRPr sz="900"/>
            </a:p>
          </p:txBody>
        </p:sp>
        <p:cxnSp>
          <p:nvCxnSpPr>
            <p:cNvPr id="18" name="Google Shape;265;p29">
              <a:extLst>
                <a:ext uri="{FF2B5EF4-FFF2-40B4-BE49-F238E27FC236}">
                  <a16:creationId xmlns:a16="http://schemas.microsoft.com/office/drawing/2014/main" xmlns="" id="{64870611-6768-43D5-A3DC-28BCEC8CECFA}"/>
                </a:ext>
              </a:extLst>
            </p:cNvPr>
            <p:cNvCxnSpPr>
              <a:stCxn id="6" idx="3"/>
              <a:endCxn id="12" idx="2"/>
            </p:cNvCxnSpPr>
            <p:nvPr/>
          </p:nvCxnSpPr>
          <p:spPr>
            <a:xfrm rot="10800000" flipH="1">
              <a:off x="1541976" y="2066399"/>
              <a:ext cx="1241700" cy="57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266;p29">
              <a:extLst>
                <a:ext uri="{FF2B5EF4-FFF2-40B4-BE49-F238E27FC236}">
                  <a16:creationId xmlns:a16="http://schemas.microsoft.com/office/drawing/2014/main" xmlns="" id="{B7C5869E-B333-4C18-8C18-69F7ADA74528}"/>
                </a:ext>
              </a:extLst>
            </p:cNvPr>
            <p:cNvCxnSpPr>
              <a:stCxn id="6" idx="3"/>
              <a:endCxn id="13" idx="2"/>
            </p:cNvCxnSpPr>
            <p:nvPr/>
          </p:nvCxnSpPr>
          <p:spPr>
            <a:xfrm rot="10800000" flipH="1">
              <a:off x="1541976" y="2536499"/>
              <a:ext cx="1241700" cy="1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67;p29">
              <a:extLst>
                <a:ext uri="{FF2B5EF4-FFF2-40B4-BE49-F238E27FC236}">
                  <a16:creationId xmlns:a16="http://schemas.microsoft.com/office/drawing/2014/main" xmlns="" id="{4DBFAEBA-862C-49DF-9CB7-AE982A01C822}"/>
                </a:ext>
              </a:extLst>
            </p:cNvPr>
            <p:cNvSpPr/>
            <p:nvPr/>
          </p:nvSpPr>
          <p:spPr>
            <a:xfrm>
              <a:off x="6833851" y="2315586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투자상품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반려</a:t>
              </a:r>
              <a:endParaRPr sz="900"/>
            </a:p>
          </p:txBody>
        </p:sp>
        <p:cxnSp>
          <p:nvCxnSpPr>
            <p:cNvPr id="21" name="Google Shape;268;p29">
              <a:extLst>
                <a:ext uri="{FF2B5EF4-FFF2-40B4-BE49-F238E27FC236}">
                  <a16:creationId xmlns:a16="http://schemas.microsoft.com/office/drawing/2014/main" xmlns="" id="{C2E5F6E1-FD27-40B4-9C98-36F7F184623A}"/>
                </a:ext>
              </a:extLst>
            </p:cNvPr>
            <p:cNvCxnSpPr>
              <a:stCxn id="6" idx="3"/>
              <a:endCxn id="16" idx="2"/>
            </p:cNvCxnSpPr>
            <p:nvPr/>
          </p:nvCxnSpPr>
          <p:spPr>
            <a:xfrm>
              <a:off x="1541976" y="2638499"/>
              <a:ext cx="1241700" cy="36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69;p29">
              <a:extLst>
                <a:ext uri="{FF2B5EF4-FFF2-40B4-BE49-F238E27FC236}">
                  <a16:creationId xmlns:a16="http://schemas.microsoft.com/office/drawing/2014/main" xmlns="" id="{70E7C213-CD65-42F7-B212-1EAADE3D909C}"/>
                </a:ext>
              </a:extLst>
            </p:cNvPr>
            <p:cNvCxnSpPr>
              <a:stCxn id="6" idx="3"/>
              <a:endCxn id="14" idx="2"/>
            </p:cNvCxnSpPr>
            <p:nvPr/>
          </p:nvCxnSpPr>
          <p:spPr>
            <a:xfrm>
              <a:off x="1541976" y="2638499"/>
              <a:ext cx="1241700" cy="82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70;p29">
              <a:extLst>
                <a:ext uri="{FF2B5EF4-FFF2-40B4-BE49-F238E27FC236}">
                  <a16:creationId xmlns:a16="http://schemas.microsoft.com/office/drawing/2014/main" xmlns="" id="{CD4EF12C-ADC9-4385-A55E-1D5BE40D271C}"/>
                </a:ext>
              </a:extLst>
            </p:cNvPr>
            <p:cNvCxnSpPr>
              <a:stCxn id="6" idx="3"/>
              <a:endCxn id="15" idx="2"/>
            </p:cNvCxnSpPr>
            <p:nvPr/>
          </p:nvCxnSpPr>
          <p:spPr>
            <a:xfrm>
              <a:off x="1541976" y="2638499"/>
              <a:ext cx="1172400" cy="289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71;p29">
              <a:extLst>
                <a:ext uri="{FF2B5EF4-FFF2-40B4-BE49-F238E27FC236}">
                  <a16:creationId xmlns:a16="http://schemas.microsoft.com/office/drawing/2014/main" xmlns="" id="{98B3A95A-2341-4C7A-9C1E-FEC54C6A6818}"/>
                </a:ext>
              </a:extLst>
            </p:cNvPr>
            <p:cNvCxnSpPr>
              <a:stCxn id="6" idx="3"/>
              <a:endCxn id="17" idx="2"/>
            </p:cNvCxnSpPr>
            <p:nvPr/>
          </p:nvCxnSpPr>
          <p:spPr>
            <a:xfrm>
              <a:off x="1541976" y="2638499"/>
              <a:ext cx="1241700" cy="129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72;p29">
              <a:extLst>
                <a:ext uri="{FF2B5EF4-FFF2-40B4-BE49-F238E27FC236}">
                  <a16:creationId xmlns:a16="http://schemas.microsoft.com/office/drawing/2014/main" xmlns="" id="{8A7FA95F-1BD1-4EE7-8BE9-2D519398495E}"/>
                </a:ext>
              </a:extLst>
            </p:cNvPr>
            <p:cNvSpPr/>
            <p:nvPr/>
          </p:nvSpPr>
          <p:spPr>
            <a:xfrm>
              <a:off x="6777976" y="1845611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투자상품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승인</a:t>
              </a:r>
              <a:endParaRPr sz="900"/>
            </a:p>
          </p:txBody>
        </p:sp>
        <p:sp>
          <p:nvSpPr>
            <p:cNvPr id="26" name="Google Shape;273;p29">
              <a:extLst>
                <a:ext uri="{FF2B5EF4-FFF2-40B4-BE49-F238E27FC236}">
                  <a16:creationId xmlns:a16="http://schemas.microsoft.com/office/drawing/2014/main" xmlns="" id="{C5B9F5B3-D399-481E-9551-4023AB0C2DC1}"/>
                </a:ext>
              </a:extLst>
            </p:cNvPr>
            <p:cNvSpPr/>
            <p:nvPr/>
          </p:nvSpPr>
          <p:spPr>
            <a:xfrm>
              <a:off x="4093751" y="2327436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토론작성</a:t>
              </a:r>
              <a:endParaRPr sz="900"/>
            </a:p>
          </p:txBody>
        </p:sp>
        <p:sp>
          <p:nvSpPr>
            <p:cNvPr id="27" name="Google Shape;274;p29">
              <a:extLst>
                <a:ext uri="{FF2B5EF4-FFF2-40B4-BE49-F238E27FC236}">
                  <a16:creationId xmlns:a16="http://schemas.microsoft.com/office/drawing/2014/main" xmlns="" id="{25197C6D-19C1-4FD7-BC8A-B5CF0715CA18}"/>
                </a:ext>
              </a:extLst>
            </p:cNvPr>
            <p:cNvSpPr/>
            <p:nvPr/>
          </p:nvSpPr>
          <p:spPr>
            <a:xfrm>
              <a:off x="4093751" y="2784649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투자목록</a:t>
              </a:r>
              <a:endParaRPr sz="900"/>
            </a:p>
          </p:txBody>
        </p:sp>
        <p:sp>
          <p:nvSpPr>
            <p:cNvPr id="28" name="Google Shape;275;p29">
              <a:extLst>
                <a:ext uri="{FF2B5EF4-FFF2-40B4-BE49-F238E27FC236}">
                  <a16:creationId xmlns:a16="http://schemas.microsoft.com/office/drawing/2014/main" xmlns="" id="{F54DF328-D786-4ADB-A968-29D11087C408}"/>
                </a:ext>
              </a:extLst>
            </p:cNvPr>
            <p:cNvSpPr/>
            <p:nvPr/>
          </p:nvSpPr>
          <p:spPr>
            <a:xfrm>
              <a:off x="2783801" y="4185936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마이페이지</a:t>
              </a:r>
              <a:endParaRPr sz="900"/>
            </a:p>
          </p:txBody>
        </p:sp>
        <p:sp>
          <p:nvSpPr>
            <p:cNvPr id="29" name="Google Shape;276;p29">
              <a:extLst>
                <a:ext uri="{FF2B5EF4-FFF2-40B4-BE49-F238E27FC236}">
                  <a16:creationId xmlns:a16="http://schemas.microsoft.com/office/drawing/2014/main" xmlns="" id="{1A3C4E45-108B-4A7E-A246-F9D5B6ACF902}"/>
                </a:ext>
              </a:extLst>
            </p:cNvPr>
            <p:cNvSpPr/>
            <p:nvPr/>
          </p:nvSpPr>
          <p:spPr>
            <a:xfrm>
              <a:off x="6092176" y="2785561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투자상품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마감</a:t>
              </a:r>
              <a:endParaRPr sz="900"/>
            </a:p>
          </p:txBody>
        </p:sp>
        <p:sp>
          <p:nvSpPr>
            <p:cNvPr id="30" name="Google Shape;277;p29">
              <a:extLst>
                <a:ext uri="{FF2B5EF4-FFF2-40B4-BE49-F238E27FC236}">
                  <a16:creationId xmlns:a16="http://schemas.microsoft.com/office/drawing/2014/main" xmlns="" id="{9568F091-9B05-4576-9F14-0A14FBC7CB58}"/>
                </a:ext>
              </a:extLst>
            </p:cNvPr>
            <p:cNvSpPr/>
            <p:nvPr/>
          </p:nvSpPr>
          <p:spPr>
            <a:xfrm>
              <a:off x="4079151" y="3728711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계좌</a:t>
              </a:r>
              <a:endParaRPr sz="900"/>
            </a:p>
          </p:txBody>
        </p:sp>
        <p:sp>
          <p:nvSpPr>
            <p:cNvPr id="31" name="Google Shape;278;p29">
              <a:extLst>
                <a:ext uri="{FF2B5EF4-FFF2-40B4-BE49-F238E27FC236}">
                  <a16:creationId xmlns:a16="http://schemas.microsoft.com/office/drawing/2014/main" xmlns="" id="{36C7686A-91D8-4030-82C8-F0207192797A}"/>
                </a:ext>
              </a:extLst>
            </p:cNvPr>
            <p:cNvSpPr/>
            <p:nvPr/>
          </p:nvSpPr>
          <p:spPr>
            <a:xfrm>
              <a:off x="4079151" y="4185911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정보수정</a:t>
              </a:r>
              <a:endParaRPr sz="900"/>
            </a:p>
          </p:txBody>
        </p:sp>
        <p:sp>
          <p:nvSpPr>
            <p:cNvPr id="32" name="Google Shape;279;p29">
              <a:extLst>
                <a:ext uri="{FF2B5EF4-FFF2-40B4-BE49-F238E27FC236}">
                  <a16:creationId xmlns:a16="http://schemas.microsoft.com/office/drawing/2014/main" xmlns="" id="{725B0576-3754-472B-8D73-6E027FF63FE1}"/>
                </a:ext>
              </a:extLst>
            </p:cNvPr>
            <p:cNvSpPr/>
            <p:nvPr/>
          </p:nvSpPr>
          <p:spPr>
            <a:xfrm>
              <a:off x="4079151" y="4643111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투자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현황</a:t>
              </a:r>
              <a:endParaRPr sz="900"/>
            </a:p>
          </p:txBody>
        </p:sp>
        <p:cxnSp>
          <p:nvCxnSpPr>
            <p:cNvPr id="33" name="Google Shape;280;p29">
              <a:extLst>
                <a:ext uri="{FF2B5EF4-FFF2-40B4-BE49-F238E27FC236}">
                  <a16:creationId xmlns:a16="http://schemas.microsoft.com/office/drawing/2014/main" xmlns="" id="{61CF9401-7902-44F9-A156-1D014F7F3E06}"/>
                </a:ext>
              </a:extLst>
            </p:cNvPr>
            <p:cNvCxnSpPr>
              <a:stCxn id="6" idx="3"/>
              <a:endCxn id="28" idx="2"/>
            </p:cNvCxnSpPr>
            <p:nvPr/>
          </p:nvCxnSpPr>
          <p:spPr>
            <a:xfrm>
              <a:off x="1541976" y="2638499"/>
              <a:ext cx="1241700" cy="17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281;p29">
              <a:extLst>
                <a:ext uri="{FF2B5EF4-FFF2-40B4-BE49-F238E27FC236}">
                  <a16:creationId xmlns:a16="http://schemas.microsoft.com/office/drawing/2014/main" xmlns="" id="{36F9C77A-9A5F-404E-B231-6F860E54E926}"/>
                </a:ext>
              </a:extLst>
            </p:cNvPr>
            <p:cNvSpPr/>
            <p:nvPr/>
          </p:nvSpPr>
          <p:spPr>
            <a:xfrm>
              <a:off x="4079151" y="1845599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상품문의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게시판</a:t>
              </a:r>
              <a:endParaRPr sz="900"/>
            </a:p>
          </p:txBody>
        </p:sp>
        <p:cxnSp>
          <p:nvCxnSpPr>
            <p:cNvPr id="35" name="Google Shape;282;p29">
              <a:extLst>
                <a:ext uri="{FF2B5EF4-FFF2-40B4-BE49-F238E27FC236}">
                  <a16:creationId xmlns:a16="http://schemas.microsoft.com/office/drawing/2014/main" xmlns="" id="{898F6BA8-0930-4226-B7A8-26660DBA0A32}"/>
                </a:ext>
              </a:extLst>
            </p:cNvPr>
            <p:cNvCxnSpPr>
              <a:stCxn id="34" idx="2"/>
              <a:endCxn id="14" idx="6"/>
            </p:cNvCxnSpPr>
            <p:nvPr/>
          </p:nvCxnSpPr>
          <p:spPr>
            <a:xfrm flipH="1">
              <a:off x="3705951" y="2066399"/>
              <a:ext cx="373200" cy="139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283;p29">
              <a:extLst>
                <a:ext uri="{FF2B5EF4-FFF2-40B4-BE49-F238E27FC236}">
                  <a16:creationId xmlns:a16="http://schemas.microsoft.com/office/drawing/2014/main" xmlns="" id="{D63A2A8D-6881-4EFC-8C07-3B256753417F}"/>
                </a:ext>
              </a:extLst>
            </p:cNvPr>
            <p:cNvCxnSpPr>
              <a:stCxn id="26" idx="2"/>
              <a:endCxn id="14" idx="6"/>
            </p:cNvCxnSpPr>
            <p:nvPr/>
          </p:nvCxnSpPr>
          <p:spPr>
            <a:xfrm flipH="1">
              <a:off x="3705851" y="2548236"/>
              <a:ext cx="387900" cy="91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284;p29">
              <a:extLst>
                <a:ext uri="{FF2B5EF4-FFF2-40B4-BE49-F238E27FC236}">
                  <a16:creationId xmlns:a16="http://schemas.microsoft.com/office/drawing/2014/main" xmlns="" id="{3E2F09C0-3EB1-4827-AA5F-19769DA41226}"/>
                </a:ext>
              </a:extLst>
            </p:cNvPr>
            <p:cNvCxnSpPr>
              <a:stCxn id="27" idx="2"/>
              <a:endCxn id="14" idx="6"/>
            </p:cNvCxnSpPr>
            <p:nvPr/>
          </p:nvCxnSpPr>
          <p:spPr>
            <a:xfrm flipH="1">
              <a:off x="3705851" y="3005449"/>
              <a:ext cx="387900" cy="4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285;p29">
              <a:extLst>
                <a:ext uri="{FF2B5EF4-FFF2-40B4-BE49-F238E27FC236}">
                  <a16:creationId xmlns:a16="http://schemas.microsoft.com/office/drawing/2014/main" xmlns="" id="{BFEA24D1-8498-4FB3-86F4-B99C128E036C}"/>
                </a:ext>
              </a:extLst>
            </p:cNvPr>
            <p:cNvSpPr/>
            <p:nvPr/>
          </p:nvSpPr>
          <p:spPr>
            <a:xfrm>
              <a:off x="4093751" y="3241849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관심목록등록</a:t>
              </a:r>
              <a:endParaRPr sz="900"/>
            </a:p>
          </p:txBody>
        </p:sp>
        <p:cxnSp>
          <p:nvCxnSpPr>
            <p:cNvPr id="39" name="Google Shape;286;p29">
              <a:extLst>
                <a:ext uri="{FF2B5EF4-FFF2-40B4-BE49-F238E27FC236}">
                  <a16:creationId xmlns:a16="http://schemas.microsoft.com/office/drawing/2014/main" xmlns="" id="{6053DDFE-2592-4223-B96F-E47C517D4990}"/>
                </a:ext>
              </a:extLst>
            </p:cNvPr>
            <p:cNvCxnSpPr>
              <a:stCxn id="38" idx="2"/>
              <a:endCxn id="14" idx="6"/>
            </p:cNvCxnSpPr>
            <p:nvPr/>
          </p:nvCxnSpPr>
          <p:spPr>
            <a:xfrm rot="10800000">
              <a:off x="3705851" y="3462649"/>
              <a:ext cx="3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287;p29">
              <a:extLst>
                <a:ext uri="{FF2B5EF4-FFF2-40B4-BE49-F238E27FC236}">
                  <a16:creationId xmlns:a16="http://schemas.microsoft.com/office/drawing/2014/main" xmlns="" id="{CFFD33BB-36D9-450D-BAA1-3063201599CA}"/>
                </a:ext>
              </a:extLst>
            </p:cNvPr>
            <p:cNvCxnSpPr>
              <a:stCxn id="30" idx="2"/>
              <a:endCxn id="28" idx="6"/>
            </p:cNvCxnSpPr>
            <p:nvPr/>
          </p:nvCxnSpPr>
          <p:spPr>
            <a:xfrm flipH="1">
              <a:off x="3705951" y="3949511"/>
              <a:ext cx="373200" cy="4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288;p29">
              <a:extLst>
                <a:ext uri="{FF2B5EF4-FFF2-40B4-BE49-F238E27FC236}">
                  <a16:creationId xmlns:a16="http://schemas.microsoft.com/office/drawing/2014/main" xmlns="" id="{A7D90DF4-7B74-4135-A086-ED47253DCB1A}"/>
                </a:ext>
              </a:extLst>
            </p:cNvPr>
            <p:cNvCxnSpPr>
              <a:stCxn id="31" idx="2"/>
              <a:endCxn id="28" idx="6"/>
            </p:cNvCxnSpPr>
            <p:nvPr/>
          </p:nvCxnSpPr>
          <p:spPr>
            <a:xfrm rot="10800000">
              <a:off x="3705951" y="4406711"/>
              <a:ext cx="373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289;p29">
              <a:extLst>
                <a:ext uri="{FF2B5EF4-FFF2-40B4-BE49-F238E27FC236}">
                  <a16:creationId xmlns:a16="http://schemas.microsoft.com/office/drawing/2014/main" xmlns="" id="{06189487-FFD4-4512-BEBA-E0BA0AE507EA}"/>
                </a:ext>
              </a:extLst>
            </p:cNvPr>
            <p:cNvSpPr/>
            <p:nvPr/>
          </p:nvSpPr>
          <p:spPr>
            <a:xfrm>
              <a:off x="6116044" y="3877070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이벤트 마감</a:t>
              </a:r>
              <a:endParaRPr sz="900"/>
            </a:p>
          </p:txBody>
        </p:sp>
        <p:cxnSp>
          <p:nvCxnSpPr>
            <p:cNvPr id="43" name="Google Shape;290;p29">
              <a:extLst>
                <a:ext uri="{FF2B5EF4-FFF2-40B4-BE49-F238E27FC236}">
                  <a16:creationId xmlns:a16="http://schemas.microsoft.com/office/drawing/2014/main" xmlns="" id="{38056EEF-BD4B-4476-BBA2-DAB6D67B1634}"/>
                </a:ext>
              </a:extLst>
            </p:cNvPr>
            <p:cNvCxnSpPr>
              <a:stCxn id="32" idx="2"/>
              <a:endCxn id="28" idx="6"/>
            </p:cNvCxnSpPr>
            <p:nvPr/>
          </p:nvCxnSpPr>
          <p:spPr>
            <a:xfrm rot="10800000">
              <a:off x="3705951" y="4406711"/>
              <a:ext cx="373200" cy="4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Google Shape;291;p29">
              <a:extLst>
                <a:ext uri="{FF2B5EF4-FFF2-40B4-BE49-F238E27FC236}">
                  <a16:creationId xmlns:a16="http://schemas.microsoft.com/office/drawing/2014/main" xmlns="" id="{2B0792EE-932A-44EC-A66A-2D978AA3930A}"/>
                </a:ext>
              </a:extLst>
            </p:cNvPr>
            <p:cNvSpPr/>
            <p:nvPr/>
          </p:nvSpPr>
          <p:spPr>
            <a:xfrm>
              <a:off x="6092176" y="3331736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이벤트 생성</a:t>
              </a:r>
              <a:endParaRPr sz="900"/>
            </a:p>
          </p:txBody>
        </p:sp>
        <p:sp>
          <p:nvSpPr>
            <p:cNvPr id="45" name="Google Shape;292;p29">
              <a:extLst>
                <a:ext uri="{FF2B5EF4-FFF2-40B4-BE49-F238E27FC236}">
                  <a16:creationId xmlns:a16="http://schemas.microsoft.com/office/drawing/2014/main" xmlns="" id="{A7DFE09B-2D12-4567-9244-11064A5DF6EA}"/>
                </a:ext>
              </a:extLst>
            </p:cNvPr>
            <p:cNvSpPr/>
            <p:nvPr/>
          </p:nvSpPr>
          <p:spPr>
            <a:xfrm>
              <a:off x="7347178" y="4374668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공지사항</a:t>
              </a:r>
              <a:endParaRPr sz="900"/>
            </a:p>
          </p:txBody>
        </p:sp>
        <p:cxnSp>
          <p:nvCxnSpPr>
            <p:cNvPr id="46" name="Google Shape;293;p29">
              <a:extLst>
                <a:ext uri="{FF2B5EF4-FFF2-40B4-BE49-F238E27FC236}">
                  <a16:creationId xmlns:a16="http://schemas.microsoft.com/office/drawing/2014/main" xmlns="" id="{3CB6AC78-E771-4790-8A75-3007EAD6C158}"/>
                </a:ext>
              </a:extLst>
            </p:cNvPr>
            <p:cNvCxnSpPr>
              <a:stCxn id="28" idx="2"/>
              <a:endCxn id="7" idx="3"/>
            </p:cNvCxnSpPr>
            <p:nvPr/>
          </p:nvCxnSpPr>
          <p:spPr>
            <a:xfrm rot="10800000">
              <a:off x="1542101" y="4342236"/>
              <a:ext cx="1241700" cy="6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294;p29">
              <a:extLst>
                <a:ext uri="{FF2B5EF4-FFF2-40B4-BE49-F238E27FC236}">
                  <a16:creationId xmlns:a16="http://schemas.microsoft.com/office/drawing/2014/main" xmlns="" id="{08430CED-EDD2-418E-B9F1-159529F0CC5E}"/>
                </a:ext>
              </a:extLst>
            </p:cNvPr>
            <p:cNvCxnSpPr>
              <a:stCxn id="17" idx="2"/>
              <a:endCxn id="7" idx="3"/>
            </p:cNvCxnSpPr>
            <p:nvPr/>
          </p:nvCxnSpPr>
          <p:spPr>
            <a:xfrm flipH="1">
              <a:off x="1542051" y="3934686"/>
              <a:ext cx="1241700" cy="4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295;p29">
              <a:extLst>
                <a:ext uri="{FF2B5EF4-FFF2-40B4-BE49-F238E27FC236}">
                  <a16:creationId xmlns:a16="http://schemas.microsoft.com/office/drawing/2014/main" xmlns="" id="{36855956-D204-48FC-8583-711BC1C06B06}"/>
                </a:ext>
              </a:extLst>
            </p:cNvPr>
            <p:cNvCxnSpPr>
              <a:stCxn id="15" idx="2"/>
              <a:endCxn id="7" idx="3"/>
            </p:cNvCxnSpPr>
            <p:nvPr/>
          </p:nvCxnSpPr>
          <p:spPr>
            <a:xfrm rot="10800000">
              <a:off x="1541951" y="4342336"/>
              <a:ext cx="1172400" cy="119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296;p29">
              <a:extLst>
                <a:ext uri="{FF2B5EF4-FFF2-40B4-BE49-F238E27FC236}">
                  <a16:creationId xmlns:a16="http://schemas.microsoft.com/office/drawing/2014/main" xmlns="" id="{996A17A8-4702-431C-8CE3-D9068C2E15C9}"/>
                </a:ext>
              </a:extLst>
            </p:cNvPr>
            <p:cNvSpPr/>
            <p:nvPr/>
          </p:nvSpPr>
          <p:spPr>
            <a:xfrm>
              <a:off x="7880578" y="5060468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검색</a:t>
              </a:r>
              <a:endParaRPr sz="900"/>
            </a:p>
          </p:txBody>
        </p:sp>
        <p:cxnSp>
          <p:nvCxnSpPr>
            <p:cNvPr id="50" name="Google Shape;297;p29">
              <a:extLst>
                <a:ext uri="{FF2B5EF4-FFF2-40B4-BE49-F238E27FC236}">
                  <a16:creationId xmlns:a16="http://schemas.microsoft.com/office/drawing/2014/main" xmlns="" id="{CC25CB0F-F8C0-4803-8C8F-7ADC0C953C7E}"/>
                </a:ext>
              </a:extLst>
            </p:cNvPr>
            <p:cNvCxnSpPr>
              <a:stCxn id="15" idx="6"/>
              <a:endCxn id="8" idx="1"/>
            </p:cNvCxnSpPr>
            <p:nvPr/>
          </p:nvCxnSpPr>
          <p:spPr>
            <a:xfrm rot="10800000" flipH="1">
              <a:off x="3636551" y="3615136"/>
              <a:ext cx="5668200" cy="19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298;p29">
              <a:extLst>
                <a:ext uri="{FF2B5EF4-FFF2-40B4-BE49-F238E27FC236}">
                  <a16:creationId xmlns:a16="http://schemas.microsoft.com/office/drawing/2014/main" xmlns="" id="{81DDFA1F-B092-4FAA-A9D9-6572857AC03B}"/>
                </a:ext>
              </a:extLst>
            </p:cNvPr>
            <p:cNvCxnSpPr>
              <a:stCxn id="8" idx="1"/>
              <a:endCxn id="25" idx="6"/>
            </p:cNvCxnSpPr>
            <p:nvPr/>
          </p:nvCxnSpPr>
          <p:spPr>
            <a:xfrm rot="10800000">
              <a:off x="7700126" y="2066436"/>
              <a:ext cx="1604700" cy="154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299;p29">
              <a:extLst>
                <a:ext uri="{FF2B5EF4-FFF2-40B4-BE49-F238E27FC236}">
                  <a16:creationId xmlns:a16="http://schemas.microsoft.com/office/drawing/2014/main" xmlns="" id="{FF15EAED-4E72-4F4E-AB3C-31266C1C353D}"/>
                </a:ext>
              </a:extLst>
            </p:cNvPr>
            <p:cNvCxnSpPr>
              <a:stCxn id="8" idx="1"/>
              <a:endCxn id="20" idx="6"/>
            </p:cNvCxnSpPr>
            <p:nvPr/>
          </p:nvCxnSpPr>
          <p:spPr>
            <a:xfrm rot="10800000">
              <a:off x="7755926" y="2536236"/>
              <a:ext cx="1548900" cy="107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300;p29">
              <a:extLst>
                <a:ext uri="{FF2B5EF4-FFF2-40B4-BE49-F238E27FC236}">
                  <a16:creationId xmlns:a16="http://schemas.microsoft.com/office/drawing/2014/main" xmlns="" id="{A50A01F3-586B-4BD2-8592-B945746CC4EB}"/>
                </a:ext>
              </a:extLst>
            </p:cNvPr>
            <p:cNvCxnSpPr>
              <a:stCxn id="8" idx="1"/>
              <a:endCxn id="29" idx="6"/>
            </p:cNvCxnSpPr>
            <p:nvPr/>
          </p:nvCxnSpPr>
          <p:spPr>
            <a:xfrm rot="10800000">
              <a:off x="7014326" y="3006336"/>
              <a:ext cx="2290500" cy="60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301;p29">
              <a:extLst>
                <a:ext uri="{FF2B5EF4-FFF2-40B4-BE49-F238E27FC236}">
                  <a16:creationId xmlns:a16="http://schemas.microsoft.com/office/drawing/2014/main" xmlns="" id="{99B13174-EA27-40B7-A7F4-8CBAACE06F6B}"/>
                </a:ext>
              </a:extLst>
            </p:cNvPr>
            <p:cNvCxnSpPr>
              <a:stCxn id="8" idx="1"/>
              <a:endCxn id="44" idx="6"/>
            </p:cNvCxnSpPr>
            <p:nvPr/>
          </p:nvCxnSpPr>
          <p:spPr>
            <a:xfrm rot="10800000">
              <a:off x="7014326" y="3552636"/>
              <a:ext cx="2290500" cy="6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302;p29">
              <a:extLst>
                <a:ext uri="{FF2B5EF4-FFF2-40B4-BE49-F238E27FC236}">
                  <a16:creationId xmlns:a16="http://schemas.microsoft.com/office/drawing/2014/main" xmlns="" id="{5F4AA65F-E1D0-439F-A756-AC205B1BCB70}"/>
                </a:ext>
              </a:extLst>
            </p:cNvPr>
            <p:cNvCxnSpPr>
              <a:stCxn id="8" idx="1"/>
              <a:endCxn id="42" idx="6"/>
            </p:cNvCxnSpPr>
            <p:nvPr/>
          </p:nvCxnSpPr>
          <p:spPr>
            <a:xfrm flipH="1">
              <a:off x="7038326" y="3615036"/>
              <a:ext cx="2266500" cy="48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303;p29">
              <a:extLst>
                <a:ext uri="{FF2B5EF4-FFF2-40B4-BE49-F238E27FC236}">
                  <a16:creationId xmlns:a16="http://schemas.microsoft.com/office/drawing/2014/main" xmlns="" id="{6E42F90D-7E72-4EEA-8713-0A62853326A0}"/>
                </a:ext>
              </a:extLst>
            </p:cNvPr>
            <p:cNvCxnSpPr>
              <a:stCxn id="8" idx="1"/>
              <a:endCxn id="45" idx="6"/>
            </p:cNvCxnSpPr>
            <p:nvPr/>
          </p:nvCxnSpPr>
          <p:spPr>
            <a:xfrm flipH="1">
              <a:off x="8269526" y="3615036"/>
              <a:ext cx="1035300" cy="98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304;p29">
              <a:extLst>
                <a:ext uri="{FF2B5EF4-FFF2-40B4-BE49-F238E27FC236}">
                  <a16:creationId xmlns:a16="http://schemas.microsoft.com/office/drawing/2014/main" xmlns="" id="{9EB0CED2-8927-4A5A-AB13-C3C8BCB65713}"/>
                </a:ext>
              </a:extLst>
            </p:cNvPr>
            <p:cNvCxnSpPr>
              <a:stCxn id="8" idx="1"/>
              <a:endCxn id="49" idx="6"/>
            </p:cNvCxnSpPr>
            <p:nvPr/>
          </p:nvCxnSpPr>
          <p:spPr>
            <a:xfrm flipH="1">
              <a:off x="8802926" y="3615036"/>
              <a:ext cx="501900" cy="166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305;p29">
              <a:extLst>
                <a:ext uri="{FF2B5EF4-FFF2-40B4-BE49-F238E27FC236}">
                  <a16:creationId xmlns:a16="http://schemas.microsoft.com/office/drawing/2014/main" xmlns="" id="{5015E281-5B43-4D99-AA24-5FD853250E08}"/>
                </a:ext>
              </a:extLst>
            </p:cNvPr>
            <p:cNvSpPr/>
            <p:nvPr/>
          </p:nvSpPr>
          <p:spPr>
            <a:xfrm>
              <a:off x="6127978" y="4755668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회사</a:t>
              </a:r>
              <a:endParaRPr sz="900"/>
            </a:p>
          </p:txBody>
        </p:sp>
        <p:sp>
          <p:nvSpPr>
            <p:cNvPr id="59" name="Google Shape;306;p29">
              <a:extLst>
                <a:ext uri="{FF2B5EF4-FFF2-40B4-BE49-F238E27FC236}">
                  <a16:creationId xmlns:a16="http://schemas.microsoft.com/office/drawing/2014/main" xmlns="" id="{A11012F1-3267-4DFB-9B91-43A62882B743}"/>
                </a:ext>
              </a:extLst>
            </p:cNvPr>
            <p:cNvSpPr/>
            <p:nvPr/>
          </p:nvSpPr>
          <p:spPr>
            <a:xfrm>
              <a:off x="6127978" y="5289068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고객</a:t>
              </a:r>
              <a:endParaRPr sz="900"/>
            </a:p>
          </p:txBody>
        </p:sp>
        <p:cxnSp>
          <p:nvCxnSpPr>
            <p:cNvPr id="60" name="Google Shape;307;p29">
              <a:extLst>
                <a:ext uri="{FF2B5EF4-FFF2-40B4-BE49-F238E27FC236}">
                  <a16:creationId xmlns:a16="http://schemas.microsoft.com/office/drawing/2014/main" xmlns="" id="{ABB919CC-FEF4-4F77-9FF3-46BBE85AACFB}"/>
                </a:ext>
              </a:extLst>
            </p:cNvPr>
            <p:cNvCxnSpPr>
              <a:stCxn id="49" idx="2"/>
              <a:endCxn id="58" idx="6"/>
            </p:cNvCxnSpPr>
            <p:nvPr/>
          </p:nvCxnSpPr>
          <p:spPr>
            <a:xfrm rot="10800000">
              <a:off x="7050178" y="4976468"/>
              <a:ext cx="8304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308;p29">
              <a:extLst>
                <a:ext uri="{FF2B5EF4-FFF2-40B4-BE49-F238E27FC236}">
                  <a16:creationId xmlns:a16="http://schemas.microsoft.com/office/drawing/2014/main" xmlns="" id="{144AB1B2-0B0E-47AA-AA97-E9817A07CC64}"/>
                </a:ext>
              </a:extLst>
            </p:cNvPr>
            <p:cNvCxnSpPr>
              <a:stCxn id="49" idx="2"/>
              <a:endCxn id="59" idx="6"/>
            </p:cNvCxnSpPr>
            <p:nvPr/>
          </p:nvCxnSpPr>
          <p:spPr>
            <a:xfrm flipH="1">
              <a:off x="7050178" y="5281268"/>
              <a:ext cx="8304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309;p29">
              <a:extLst>
                <a:ext uri="{FF2B5EF4-FFF2-40B4-BE49-F238E27FC236}">
                  <a16:creationId xmlns:a16="http://schemas.microsoft.com/office/drawing/2014/main" xmlns="" id="{87D125E1-E347-45C0-A3E8-7684D878AB79}"/>
                </a:ext>
              </a:extLst>
            </p:cNvPr>
            <p:cNvCxnSpPr>
              <a:stCxn id="8" idx="1"/>
              <a:endCxn id="34" idx="6"/>
            </p:cNvCxnSpPr>
            <p:nvPr/>
          </p:nvCxnSpPr>
          <p:spPr>
            <a:xfrm rot="10800000">
              <a:off x="5001326" y="2066436"/>
              <a:ext cx="4303500" cy="154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" name="Google Shape;310;p29">
              <a:extLst>
                <a:ext uri="{FF2B5EF4-FFF2-40B4-BE49-F238E27FC236}">
                  <a16:creationId xmlns:a16="http://schemas.microsoft.com/office/drawing/2014/main" xmlns="" id="{BBEAFD7E-7FAA-4A4C-A281-0E540B1FDF51}"/>
                </a:ext>
              </a:extLst>
            </p:cNvPr>
            <p:cNvSpPr/>
            <p:nvPr/>
          </p:nvSpPr>
          <p:spPr>
            <a:xfrm>
              <a:off x="4155351" y="5328911"/>
              <a:ext cx="922200" cy="441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관심목록</a:t>
              </a:r>
              <a:endParaRPr sz="900"/>
            </a:p>
          </p:txBody>
        </p:sp>
        <p:cxnSp>
          <p:nvCxnSpPr>
            <p:cNvPr id="64" name="Google Shape;311;p29">
              <a:extLst>
                <a:ext uri="{FF2B5EF4-FFF2-40B4-BE49-F238E27FC236}">
                  <a16:creationId xmlns:a16="http://schemas.microsoft.com/office/drawing/2014/main" xmlns="" id="{A6B7AC61-9AB7-423E-879E-C645BD6C92E8}"/>
                </a:ext>
              </a:extLst>
            </p:cNvPr>
            <p:cNvCxnSpPr>
              <a:stCxn id="28" idx="6"/>
              <a:endCxn id="63" idx="2"/>
            </p:cNvCxnSpPr>
            <p:nvPr/>
          </p:nvCxnSpPr>
          <p:spPr>
            <a:xfrm>
              <a:off x="3706001" y="4406736"/>
              <a:ext cx="44940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312;p29">
              <a:extLst>
                <a:ext uri="{FF2B5EF4-FFF2-40B4-BE49-F238E27FC236}">
                  <a16:creationId xmlns:a16="http://schemas.microsoft.com/office/drawing/2014/main" xmlns="" id="{9EB98B97-93AC-4623-9BF1-6807E7BE5403}"/>
                </a:ext>
              </a:extLst>
            </p:cNvPr>
            <p:cNvCxnSpPr>
              <a:stCxn id="14" idx="2"/>
              <a:endCxn id="7" idx="3"/>
            </p:cNvCxnSpPr>
            <p:nvPr/>
          </p:nvCxnSpPr>
          <p:spPr>
            <a:xfrm flipH="1">
              <a:off x="1542051" y="3462636"/>
              <a:ext cx="1241700" cy="8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313;p29">
              <a:extLst>
                <a:ext uri="{FF2B5EF4-FFF2-40B4-BE49-F238E27FC236}">
                  <a16:creationId xmlns:a16="http://schemas.microsoft.com/office/drawing/2014/main" xmlns="" id="{EB2320F5-722C-4809-B290-17AFD168CF22}"/>
                </a:ext>
              </a:extLst>
            </p:cNvPr>
            <p:cNvCxnSpPr>
              <a:stCxn id="16" idx="2"/>
              <a:endCxn id="7" idx="3"/>
            </p:cNvCxnSpPr>
            <p:nvPr/>
          </p:nvCxnSpPr>
          <p:spPr>
            <a:xfrm flipH="1">
              <a:off x="1542051" y="3005436"/>
              <a:ext cx="1241700" cy="133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64CB629-81D0-4AAA-A1AC-F99EA77EC8E7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0410994B-876A-40FA-ABAD-7071D3BF8697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6E1CC858-EFC8-4C7F-A7F0-D80A08D67980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5622EBCA-6EA7-4EE2-918C-C038EBE87D3B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18C13719-AECD-4F13-B11A-8067866AD474}"/>
              </a:ext>
            </a:extLst>
          </p:cNvPr>
          <p:cNvSpPr/>
          <p:nvPr/>
        </p:nvSpPr>
        <p:spPr>
          <a:xfrm>
            <a:off x="515938" y="741709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 err="1">
                <a:latin typeface="+mn-ea"/>
                <a:cs typeface="Nanum Gothic"/>
                <a:sym typeface="Nanum Gothic"/>
              </a:rPr>
              <a:t>유스케이스</a:t>
            </a:r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 다이어그램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0039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5" name="Google Shape;322;p30">
            <a:extLst>
              <a:ext uri="{FF2B5EF4-FFF2-40B4-BE49-F238E27FC236}">
                <a16:creationId xmlns:a16="http://schemas.microsoft.com/office/drawing/2014/main" xmlns="" id="{9F916138-4A88-4167-9911-AF993178AC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0980" y="1202414"/>
            <a:ext cx="8890041" cy="49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10B827-E7B4-454F-85DB-2CF23FF56045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40646A-628B-4780-B579-5FC2E108146E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C9C12A-F98C-4C1A-A070-AD1102799EEC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4313D67-9CC4-4ACB-9344-DB0E95FC041E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12A457C-C4A6-46A9-8933-98617951135C}"/>
              </a:ext>
            </a:extLst>
          </p:cNvPr>
          <p:cNvSpPr/>
          <p:nvPr/>
        </p:nvSpPr>
        <p:spPr>
          <a:xfrm>
            <a:off x="515938" y="741709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기능 정의서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43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5" name="Google Shape;330;p31">
            <a:extLst>
              <a:ext uri="{FF2B5EF4-FFF2-40B4-BE49-F238E27FC236}">
                <a16:creationId xmlns:a16="http://schemas.microsoft.com/office/drawing/2014/main" xmlns="" id="{F692E5E2-AB7D-41D7-BA04-BFEA5A84C0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0593" y="1179546"/>
            <a:ext cx="6650814" cy="49497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7108B8-5C36-47C0-8721-C8F3642AA857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7E4813-7DE3-4BA0-9FF7-4F8D917E6581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2DB904C-3489-4263-8F21-434B5A814408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90059972-6148-4253-B2CA-72C0878E5184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6FBA55D-51C1-481A-9514-4E860EAB8534}"/>
              </a:ext>
            </a:extLst>
          </p:cNvPr>
          <p:cNvSpPr/>
          <p:nvPr/>
        </p:nvSpPr>
        <p:spPr>
          <a:xfrm>
            <a:off x="515938" y="741709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spc="-150" dirty="0">
                <a:latin typeface="+mn-ea"/>
                <a:cs typeface="Nanum Gothic"/>
                <a:sym typeface="Nanum Gothic"/>
              </a:rPr>
              <a:t>DB </a:t>
            </a:r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설계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244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24CE1E-3945-4A36-B1DC-88D6DEC3D45C}"/>
              </a:ext>
            </a:extLst>
          </p:cNvPr>
          <p:cNvSpPr txBox="1"/>
          <p:nvPr/>
        </p:nvSpPr>
        <p:spPr>
          <a:xfrm>
            <a:off x="528086" y="491167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atin typeface="Impact" panose="020B0806030902050204" pitchFamily="34" charset="0"/>
                <a:ea typeface="Roboto" pitchFamily="2" charset="0"/>
              </a:rPr>
              <a:t>INDEX</a:t>
            </a:r>
            <a:endParaRPr lang="ko-KR" altLang="en-US" sz="3600" spc="-150" dirty="0">
              <a:latin typeface="Impact" panose="020B080603090205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7886CF66-03B8-495D-A8FC-B890FBE12A4C}"/>
              </a:ext>
            </a:extLst>
          </p:cNvPr>
          <p:cNvGrpSpPr/>
          <p:nvPr/>
        </p:nvGrpSpPr>
        <p:grpSpPr>
          <a:xfrm>
            <a:off x="1378968" y="1722531"/>
            <a:ext cx="2892148" cy="3788511"/>
            <a:chOff x="515938" y="1652957"/>
            <a:chExt cx="2892148" cy="37885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4D916331-4272-4FF2-9679-0DFECE2334AB}"/>
                </a:ext>
              </a:extLst>
            </p:cNvPr>
            <p:cNvSpPr txBox="1"/>
            <p:nvPr/>
          </p:nvSpPr>
          <p:spPr>
            <a:xfrm>
              <a:off x="528086" y="1652957"/>
              <a:ext cx="288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>
                  <a:solidFill>
                    <a:srgbClr val="246585"/>
                  </a:solidFill>
                  <a:latin typeface="Roboto Th" pitchFamily="2" charset="0"/>
                  <a:ea typeface="Roboto Th" pitchFamily="2" charset="0"/>
                </a:rPr>
                <a:t>CHAPTER 1</a:t>
              </a:r>
            </a:p>
            <a:p>
              <a:r>
                <a:rPr lang="en-US" altLang="ko-KR" sz="2400" i="1" dirty="0">
                  <a:solidFill>
                    <a:srgbClr val="246585"/>
                  </a:solidFill>
                  <a:latin typeface="Roboto" pitchFamily="2" charset="0"/>
                  <a:ea typeface="Roboto" pitchFamily="2" charset="0"/>
                </a:rPr>
                <a:t>PLAN</a:t>
              </a:r>
              <a:endParaRPr lang="ko-KR" altLang="en-US" sz="2400" i="1" dirty="0">
                <a:solidFill>
                  <a:srgbClr val="246585"/>
                </a:solidFill>
                <a:latin typeface="Roboto" pitchFamily="2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3E6BD70C-81E6-4B92-856C-F354D85BEA7C}"/>
                </a:ext>
              </a:extLst>
            </p:cNvPr>
            <p:cNvSpPr/>
            <p:nvPr/>
          </p:nvSpPr>
          <p:spPr>
            <a:xfrm>
              <a:off x="528086" y="3006783"/>
              <a:ext cx="2880000" cy="2434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주제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및 목적</a:t>
              </a:r>
              <a:endParaRPr lang="en-US" altLang="ko-KR" sz="1400" dirty="0">
                <a:solidFill>
                  <a:sysClr val="windowText" lastClr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개발 환경 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개발 리소스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작업분할 구조도 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(WBS)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팀 협의 문서</a:t>
              </a:r>
              <a:endParaRPr lang="en-US" altLang="ko-KR" sz="1400" dirty="0">
                <a:solidFill>
                  <a:sysClr val="windowText" lastClr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업무분장</a:t>
              </a:r>
              <a:endParaRPr lang="en-US" altLang="ko-KR" sz="1400" dirty="0">
                <a:solidFill>
                  <a:sysClr val="windowText" lastClr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작업일정</a:t>
              </a:r>
              <a:endParaRPr lang="en-US" altLang="ko-KR" sz="1400" dirty="0">
                <a:solidFill>
                  <a:sysClr val="windowText" lastClr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GIT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EDEC8915-B2AC-4CD5-A895-7544F08FAEC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8" y="2859382"/>
              <a:ext cx="2880000" cy="0"/>
            </a:xfrm>
            <a:prstGeom prst="line">
              <a:avLst/>
            </a:prstGeom>
            <a:ln w="28575">
              <a:gradFill>
                <a:gsLst>
                  <a:gs pos="100000">
                    <a:srgbClr val="246585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8AC5AD2-58C2-434E-A63B-9A6D0CB55736}"/>
              </a:ext>
            </a:extLst>
          </p:cNvPr>
          <p:cNvGrpSpPr/>
          <p:nvPr/>
        </p:nvGrpSpPr>
        <p:grpSpPr>
          <a:xfrm>
            <a:off x="4646344" y="1722531"/>
            <a:ext cx="2899312" cy="3153826"/>
            <a:chOff x="4389971" y="1652957"/>
            <a:chExt cx="2899312" cy="31538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DD08E6B-8A7E-4253-91A5-9C98F63524B3}"/>
                </a:ext>
              </a:extLst>
            </p:cNvPr>
            <p:cNvSpPr txBox="1"/>
            <p:nvPr/>
          </p:nvSpPr>
          <p:spPr>
            <a:xfrm>
              <a:off x="4409282" y="1652957"/>
              <a:ext cx="22894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>
                  <a:solidFill>
                    <a:srgbClr val="246585"/>
                  </a:solidFill>
                  <a:latin typeface="Roboto Th" pitchFamily="2" charset="0"/>
                  <a:ea typeface="Roboto Th" pitchFamily="2" charset="0"/>
                </a:rPr>
                <a:t>CHAPTER 2</a:t>
              </a:r>
            </a:p>
            <a:p>
              <a:r>
                <a:rPr lang="en-US" altLang="ko-KR" sz="2400" i="1" dirty="0">
                  <a:solidFill>
                    <a:srgbClr val="246585"/>
                  </a:solidFill>
                  <a:latin typeface="Roboto" pitchFamily="2" charset="0"/>
                  <a:ea typeface="Roboto" pitchFamily="2" charset="0"/>
                </a:rPr>
                <a:t>ANALYSIS AND</a:t>
              </a:r>
              <a:br>
                <a:rPr lang="en-US" altLang="ko-KR" sz="2400" i="1" dirty="0">
                  <a:solidFill>
                    <a:srgbClr val="246585"/>
                  </a:solidFill>
                  <a:latin typeface="Roboto" pitchFamily="2" charset="0"/>
                  <a:ea typeface="Roboto" pitchFamily="2" charset="0"/>
                </a:rPr>
              </a:br>
              <a:r>
                <a:rPr lang="en-US" altLang="ko-KR" sz="2400" i="1" dirty="0">
                  <a:solidFill>
                    <a:srgbClr val="246585"/>
                  </a:solidFill>
                  <a:latin typeface="Roboto" pitchFamily="2" charset="0"/>
                  <a:ea typeface="Roboto" pitchFamily="2" charset="0"/>
                </a:rPr>
                <a:t>DESIGN</a:t>
              </a:r>
              <a:endParaRPr lang="ko-KR" altLang="en-US" sz="2400" i="1" dirty="0">
                <a:solidFill>
                  <a:srgbClr val="246585"/>
                </a:solidFill>
                <a:latin typeface="Roboto" pitchFamily="2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A9938234-6AF4-409F-BEF3-2B12077DB7B0}"/>
                </a:ext>
              </a:extLst>
            </p:cNvPr>
            <p:cNvSpPr/>
            <p:nvPr/>
          </p:nvSpPr>
          <p:spPr>
            <a:xfrm>
              <a:off x="4389971" y="3006783"/>
              <a:ext cx="2880000" cy="18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</a:t>
              </a:r>
              <a:r>
                <a:rPr lang="ko-KR" altLang="en-US" sz="1400" dirty="0" err="1">
                  <a:solidFill>
                    <a:sysClr val="windowText" lastClr="000000"/>
                  </a:solidFill>
                  <a:latin typeface="+mn-ea"/>
                </a:rPr>
                <a:t>유스케이스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 다이어그램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DB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+mn-ea"/>
                </a:rPr>
                <a:t>기능정의 및 설계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+mn-ea"/>
                </a:rPr>
                <a:t>- PROJECT EXPLORER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672494A8-DC1B-4C09-9208-F2B87982C78D}"/>
                </a:ext>
              </a:extLst>
            </p:cNvPr>
            <p:cNvCxnSpPr/>
            <p:nvPr/>
          </p:nvCxnSpPr>
          <p:spPr>
            <a:xfrm>
              <a:off x="4409283" y="2859382"/>
              <a:ext cx="2880000" cy="0"/>
            </a:xfrm>
            <a:prstGeom prst="line">
              <a:avLst/>
            </a:prstGeom>
            <a:ln w="28575">
              <a:gradFill>
                <a:gsLst>
                  <a:gs pos="100000">
                    <a:srgbClr val="246585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C11B25CC-BC09-4289-A2B0-353F21BF1C2A}"/>
              </a:ext>
            </a:extLst>
          </p:cNvPr>
          <p:cNvGrpSpPr/>
          <p:nvPr/>
        </p:nvGrpSpPr>
        <p:grpSpPr>
          <a:xfrm>
            <a:off x="7935766" y="1722531"/>
            <a:ext cx="2983346" cy="3153826"/>
            <a:chOff x="8300615" y="1652957"/>
            <a:chExt cx="2983346" cy="31538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E1D13A0-BA10-48D9-9FBF-4B268BAACA34}"/>
                </a:ext>
              </a:extLst>
            </p:cNvPr>
            <p:cNvSpPr txBox="1"/>
            <p:nvPr/>
          </p:nvSpPr>
          <p:spPr>
            <a:xfrm>
              <a:off x="8300615" y="1652957"/>
              <a:ext cx="2880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>
                  <a:solidFill>
                    <a:srgbClr val="246585"/>
                  </a:solidFill>
                  <a:latin typeface="Roboto Th" pitchFamily="2" charset="0"/>
                  <a:ea typeface="Roboto Th" pitchFamily="2" charset="0"/>
                </a:rPr>
                <a:t>CHAPTER 3</a:t>
              </a:r>
            </a:p>
            <a:p>
              <a:r>
                <a:rPr lang="en-US" altLang="ko-KR" sz="2400" i="1" dirty="0">
                  <a:solidFill>
                    <a:srgbClr val="246585"/>
                  </a:solidFill>
                  <a:latin typeface="Roboto" pitchFamily="2" charset="0"/>
                  <a:ea typeface="Roboto" pitchFamily="2" charset="0"/>
                </a:rPr>
                <a:t>IMPLEMENTATION AND TESTING</a:t>
              </a:r>
              <a:endParaRPr lang="ko-KR" altLang="en-US" sz="2400" i="1" dirty="0">
                <a:solidFill>
                  <a:srgbClr val="246585"/>
                </a:solidFill>
                <a:latin typeface="Roboto" pitchFamily="2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A46F13F3-66BE-4C1A-9786-F42483276E8C}"/>
                </a:ext>
              </a:extLst>
            </p:cNvPr>
            <p:cNvSpPr/>
            <p:nvPr/>
          </p:nvSpPr>
          <p:spPr>
            <a:xfrm>
              <a:off x="8300615" y="3006783"/>
              <a:ext cx="2880000" cy="18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+mn-ea"/>
                </a:rPr>
                <a:t>주요사항</a:t>
              </a:r>
              <a:endParaRPr lang="en-US" altLang="ko-KR" sz="1400" dirty="0" smtClean="0">
                <a:solidFill>
                  <a:sysClr val="windowText" lastClr="000000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+mn-ea"/>
                </a:rPr>
                <a:t>핵심기능 시연</a:t>
              </a:r>
              <a:endParaRPr lang="en-US" altLang="ko-KR" sz="1400" dirty="0" smtClean="0">
                <a:solidFill>
                  <a:sysClr val="windowText" lastClr="000000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+mn-ea"/>
                </a:rPr>
                <a:t>차후 개발 내용</a:t>
              </a:r>
              <a:endParaRPr lang="en-US" altLang="ko-KR" sz="14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E24DB436-75AB-47A3-8F80-2A98EFC9690F}"/>
                </a:ext>
              </a:extLst>
            </p:cNvPr>
            <p:cNvCxnSpPr/>
            <p:nvPr/>
          </p:nvCxnSpPr>
          <p:spPr>
            <a:xfrm>
              <a:off x="8300615" y="2859382"/>
              <a:ext cx="2983346" cy="0"/>
            </a:xfrm>
            <a:prstGeom prst="line">
              <a:avLst/>
            </a:prstGeom>
            <a:ln w="28575">
              <a:gradFill>
                <a:gsLst>
                  <a:gs pos="100000">
                    <a:srgbClr val="246585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06593AA3-DE2B-452B-AD28-A208E9DE53CD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544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7" name="Google Shape;338;p32">
            <a:extLst>
              <a:ext uri="{FF2B5EF4-FFF2-40B4-BE49-F238E27FC236}">
                <a16:creationId xmlns:a16="http://schemas.microsoft.com/office/drawing/2014/main" xmlns="" id="{AA8A97EF-9B77-47F7-8467-D322BC0B41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6405" y="1218233"/>
            <a:ext cx="6795525" cy="49111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9DC7A0-9463-4492-84F6-23581AE51C40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F7CD417-47F9-401E-9690-7CE9E131928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5501E05-A0D4-4B9C-95EE-6225D5037C92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8B134C3D-501A-4018-ABB2-2D1926E1A290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4B79DAE-ABD1-42F3-A01A-66E44A4C497C}"/>
              </a:ext>
            </a:extLst>
          </p:cNvPr>
          <p:cNvSpPr/>
          <p:nvPr/>
        </p:nvSpPr>
        <p:spPr>
          <a:xfrm>
            <a:off x="515938" y="741709"/>
            <a:ext cx="2136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spc="-150" dirty="0">
                <a:latin typeface="+mn-ea"/>
                <a:cs typeface="Nanum Gothic"/>
                <a:sym typeface="Nanum Gothic"/>
              </a:rPr>
              <a:t>PROJECT EXPLORER </a:t>
            </a:r>
          </a:p>
        </p:txBody>
      </p:sp>
    </p:spTree>
    <p:extLst>
      <p:ext uri="{BB962C8B-B14F-4D97-AF65-F5344CB8AC3E}">
        <p14:creationId xmlns:p14="http://schemas.microsoft.com/office/powerpoint/2010/main" val="30490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5" name="Google Shape;346;p33">
            <a:extLst>
              <a:ext uri="{FF2B5EF4-FFF2-40B4-BE49-F238E27FC236}">
                <a16:creationId xmlns:a16="http://schemas.microsoft.com/office/drawing/2014/main" xmlns="" id="{CA02BB41-4262-46AA-989F-FC5629D056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9182" y="1258277"/>
            <a:ext cx="6556096" cy="48710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AE092A1-25B6-4F00-A9D3-F83D184DD4F5}"/>
              </a:ext>
            </a:extLst>
          </p:cNvPr>
          <p:cNvSpPr/>
          <p:nvPr/>
        </p:nvSpPr>
        <p:spPr>
          <a:xfrm>
            <a:off x="515938" y="741709"/>
            <a:ext cx="2136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spc="-150" dirty="0">
                <a:latin typeface="+mn-ea"/>
                <a:cs typeface="Nanum Gothic"/>
                <a:sym typeface="Nanum Gothic"/>
              </a:rPr>
              <a:t>PROJECT EXPLORER </a:t>
            </a:r>
          </a:p>
        </p:txBody>
      </p:sp>
    </p:spTree>
    <p:extLst>
      <p:ext uri="{BB962C8B-B14F-4D97-AF65-F5344CB8AC3E}">
        <p14:creationId xmlns:p14="http://schemas.microsoft.com/office/powerpoint/2010/main" val="10400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7FC08EA-906B-4E03-92CB-A74E8B40A6E3}"/>
              </a:ext>
            </a:extLst>
          </p:cNvPr>
          <p:cNvSpPr txBox="1"/>
          <p:nvPr/>
        </p:nvSpPr>
        <p:spPr>
          <a:xfrm>
            <a:off x="515937" y="476250"/>
            <a:ext cx="7266401" cy="48936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800" i="1" spc="-15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</a:t>
            </a:r>
            <a:r>
              <a:rPr lang="en-US" altLang="ko-KR" sz="4800" i="1" spc="-150" dirty="0" smtClean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3 </a:t>
            </a:r>
            <a:r>
              <a:rPr lang="en-US" altLang="ko-KR" sz="66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</a:t>
            </a:r>
          </a:p>
          <a:p>
            <a:r>
              <a:rPr lang="en-US" altLang="ko-KR" sz="66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TESTING</a:t>
            </a:r>
            <a:endParaRPr lang="ko-KR" altLang="en-US" sz="6600" i="1" dirty="0">
              <a:solidFill>
                <a:schemeClr val="bg1"/>
              </a:solidFill>
              <a:latin typeface="Roboto" pitchFamily="2" charset="0"/>
            </a:endParaRPr>
          </a:p>
          <a:p>
            <a:endParaRPr lang="ko-KR" altLang="en-US" sz="6600" i="1" spc="-150" dirty="0">
              <a:solidFill>
                <a:schemeClr val="bg1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8" y="692150"/>
            <a:ext cx="8655485" cy="5437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7" y="692150"/>
            <a:ext cx="8655484" cy="5437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447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5" y="692151"/>
            <a:ext cx="8668012" cy="5437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768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4" y="692150"/>
            <a:ext cx="8668011" cy="5437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461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61" y="692151"/>
            <a:ext cx="8669493" cy="5437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964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8" y="692150"/>
            <a:ext cx="8605382" cy="5437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004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8" y="692150"/>
            <a:ext cx="8630433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4C9678-EBC8-494A-A9EC-FBE918D6B4F7}"/>
              </a:ext>
            </a:extLst>
          </p:cNvPr>
          <p:cNvSpPr txBox="1"/>
          <p:nvPr/>
        </p:nvSpPr>
        <p:spPr>
          <a:xfrm>
            <a:off x="515938" y="476250"/>
            <a:ext cx="4045588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800" i="1" spc="-15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 </a:t>
            </a:r>
            <a:r>
              <a:rPr lang="en-US" altLang="ko-KR" sz="6600" i="1" spc="-15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6600" i="1" spc="-150" dirty="0">
              <a:solidFill>
                <a:schemeClr val="bg1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6" y="692150"/>
            <a:ext cx="8630433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6" y="692150"/>
            <a:ext cx="8655485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6" y="692150"/>
            <a:ext cx="8642959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6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6" y="692149"/>
            <a:ext cx="8655485" cy="54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5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6" y="692150"/>
            <a:ext cx="8668011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6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2" y="692149"/>
            <a:ext cx="8668011" cy="54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6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3" y="692150"/>
            <a:ext cx="8655484" cy="58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2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6" y="692149"/>
            <a:ext cx="8655485" cy="54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5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6" y="692150"/>
            <a:ext cx="8680537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3" y="692150"/>
            <a:ext cx="8642958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3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91BB2CC-FB9D-490F-BDBC-F42A1F032968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86B16B1-9258-4CBB-AB1F-8C7EC38922FE}"/>
              </a:ext>
            </a:extLst>
          </p:cNvPr>
          <p:cNvSpPr/>
          <p:nvPr/>
        </p:nvSpPr>
        <p:spPr>
          <a:xfrm>
            <a:off x="803275" y="1103409"/>
            <a:ext cx="106219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Crowd Funding Site</a:t>
            </a:r>
            <a:endParaRPr lang="ko-KR" altLang="en-US" sz="1200" b="1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Crowd Funding</a:t>
            </a:r>
          </a:p>
          <a:p>
            <a:r>
              <a:rPr lang="ko-KR" altLang="en-US" sz="1200" dirty="0">
                <a:latin typeface="+mn-ea"/>
              </a:rPr>
              <a:t>소셜 네트워크 서비스를 이용해 소규모 후원을 받거나 투자 등의 목적으로 인터넷과 같은 플랫폼을 통해 다수의 </a:t>
            </a:r>
            <a:r>
              <a:rPr lang="ko-KR" altLang="en-US" sz="1200" dirty="0" err="1">
                <a:latin typeface="+mn-ea"/>
              </a:rPr>
              <a:t>개인들로부터</a:t>
            </a:r>
            <a:r>
              <a:rPr lang="ko-KR" altLang="en-US" sz="1200" dirty="0">
                <a:latin typeface="+mn-ea"/>
              </a:rPr>
              <a:t> 자금을 모으는 행위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Social Network</a:t>
            </a:r>
            <a:endParaRPr lang="ko-KR" altLang="en-US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사용자 간의 자유로운 의사소통과 정보 공유, 그리고 인맥 확대 등을 통해 사회적 관계를 생성하고 강화해주는 온라인 플랫폼을 의미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6CF74A-226A-4784-9D99-716D51BFDA25}"/>
              </a:ext>
            </a:extLst>
          </p:cNvPr>
          <p:cNvSpPr/>
          <p:nvPr/>
        </p:nvSpPr>
        <p:spPr>
          <a:xfrm>
            <a:off x="515666" y="741709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주제 및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DDBCFE-691E-44FA-88E7-FEFC76C4FB83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64362F-7AD3-4B6D-BF30-031090DC9A33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76B723E-6D03-4AAE-B095-370ADADC7E09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F40DE04A-319B-4BA3-9063-02FBA5F8A5C4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23129DE6-7F08-4959-A0B7-C92FB444154E}"/>
              </a:ext>
            </a:extLst>
          </p:cNvPr>
          <p:cNvGrpSpPr/>
          <p:nvPr/>
        </p:nvGrpSpPr>
        <p:grpSpPr>
          <a:xfrm>
            <a:off x="1281785" y="2525154"/>
            <a:ext cx="9904963" cy="3866016"/>
            <a:chOff x="1388788" y="729842"/>
            <a:chExt cx="9904963" cy="3866016"/>
          </a:xfrm>
        </p:grpSpPr>
        <p:pic>
          <p:nvPicPr>
            <p:cNvPr id="20" name="그래픽 19" descr="건물">
              <a:extLst>
                <a:ext uri="{FF2B5EF4-FFF2-40B4-BE49-F238E27FC236}">
                  <a16:creationId xmlns:a16="http://schemas.microsoft.com/office/drawing/2014/main" xmlns="" id="{7E50137F-03FF-4D42-ABF4-DB89654B6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542981" y="2180237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동전">
              <a:extLst>
                <a:ext uri="{FF2B5EF4-FFF2-40B4-BE49-F238E27FC236}">
                  <a16:creationId xmlns:a16="http://schemas.microsoft.com/office/drawing/2014/main" xmlns="" id="{D688ED6D-C319-40E4-8ED2-BEB91278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638663" y="729842"/>
              <a:ext cx="914400" cy="914400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E865D394-0925-4064-80A5-7AD1003B46A6}"/>
                </a:ext>
              </a:extLst>
            </p:cNvPr>
            <p:cNvGrpSpPr/>
            <p:nvPr/>
          </p:nvGrpSpPr>
          <p:grpSpPr>
            <a:xfrm>
              <a:off x="7746551" y="2038682"/>
              <a:ext cx="1346358" cy="1283020"/>
              <a:chOff x="9008619" y="1690995"/>
              <a:chExt cx="1346358" cy="1283020"/>
            </a:xfrm>
          </p:grpSpPr>
          <p:pic>
            <p:nvPicPr>
              <p:cNvPr id="24" name="그래픽 23" descr="사용자">
                <a:extLst>
                  <a:ext uri="{FF2B5EF4-FFF2-40B4-BE49-F238E27FC236}">
                    <a16:creationId xmlns:a16="http://schemas.microsoft.com/office/drawing/2014/main" xmlns="" id="{E7FD651E-D796-4317-8050-6BB23C6BA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9360884" y="1690995"/>
                <a:ext cx="603848" cy="603848"/>
              </a:xfrm>
              <a:prstGeom prst="rect">
                <a:avLst/>
              </a:prstGeom>
            </p:spPr>
          </p:pic>
          <p:pic>
            <p:nvPicPr>
              <p:cNvPr id="28" name="그래픽 27" descr="사용자">
                <a:extLst>
                  <a:ext uri="{FF2B5EF4-FFF2-40B4-BE49-F238E27FC236}">
                    <a16:creationId xmlns:a16="http://schemas.microsoft.com/office/drawing/2014/main" xmlns="" id="{6C0EE79E-C26F-4950-A50D-8A4E08ED6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9360884" y="2370167"/>
                <a:ext cx="603848" cy="603848"/>
              </a:xfrm>
              <a:prstGeom prst="rect">
                <a:avLst/>
              </a:prstGeom>
            </p:spPr>
          </p:pic>
          <p:pic>
            <p:nvPicPr>
              <p:cNvPr id="29" name="그래픽 28" descr="사용자">
                <a:extLst>
                  <a:ext uri="{FF2B5EF4-FFF2-40B4-BE49-F238E27FC236}">
                    <a16:creationId xmlns:a16="http://schemas.microsoft.com/office/drawing/2014/main" xmlns="" id="{D8872372-705D-4154-BCFE-E458587D0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9751129" y="1987826"/>
                <a:ext cx="603848" cy="603848"/>
              </a:xfrm>
              <a:prstGeom prst="rect">
                <a:avLst/>
              </a:prstGeom>
            </p:spPr>
          </p:pic>
          <p:pic>
            <p:nvPicPr>
              <p:cNvPr id="30" name="그래픽 29" descr="사용자">
                <a:extLst>
                  <a:ext uri="{FF2B5EF4-FFF2-40B4-BE49-F238E27FC236}">
                    <a16:creationId xmlns:a16="http://schemas.microsoft.com/office/drawing/2014/main" xmlns="" id="{66517EEA-0621-464B-9E6E-EFB088E17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9008619" y="1987826"/>
                <a:ext cx="603848" cy="603848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EC606A11-D3DC-429D-AFEC-C065C3F564A5}"/>
                </a:ext>
              </a:extLst>
            </p:cNvPr>
            <p:cNvGrpSpPr/>
            <p:nvPr/>
          </p:nvGrpSpPr>
          <p:grpSpPr>
            <a:xfrm>
              <a:off x="5655229" y="2038068"/>
              <a:ext cx="914400" cy="914400"/>
              <a:chOff x="6462859" y="1834641"/>
              <a:chExt cx="914400" cy="914400"/>
            </a:xfrm>
          </p:grpSpPr>
          <p:pic>
            <p:nvPicPr>
              <p:cNvPr id="22" name="그래픽 21" descr="텔레비전">
                <a:extLst>
                  <a:ext uri="{FF2B5EF4-FFF2-40B4-BE49-F238E27FC236}">
                    <a16:creationId xmlns:a16="http://schemas.microsoft.com/office/drawing/2014/main" xmlns="" id="{C663FFB9-2919-45D7-948B-A94E3DC29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6462859" y="18346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B7C68F25-6758-4838-AAE6-742BF5158335}"/>
                  </a:ext>
                </a:extLst>
              </p:cNvPr>
              <p:cNvSpPr/>
              <p:nvPr/>
            </p:nvSpPr>
            <p:spPr>
              <a:xfrm>
                <a:off x="6544395" y="2038944"/>
                <a:ext cx="75213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" sz="1100" dirty="0">
                    <a:latin typeface="Impact" panose="020B0806030902050204" pitchFamily="34" charset="0"/>
                    <a:ea typeface="Roboto Cn" pitchFamily="2" charset="0"/>
                    <a:cs typeface="맑은 고딕 Semilight" panose="020B0502040204020203" pitchFamily="50" charset="-127"/>
                    <a:sym typeface="Nanum Gothic"/>
                  </a:rPr>
                  <a:t>CROWD </a:t>
                </a:r>
              </a:p>
              <a:p>
                <a:pPr algn="ctr"/>
                <a:r>
                  <a:rPr lang="en-US" altLang="ko" sz="1100" dirty="0">
                    <a:latin typeface="Impact" panose="020B0806030902050204" pitchFamily="34" charset="0"/>
                    <a:ea typeface="Roboto Cn" pitchFamily="2" charset="0"/>
                    <a:cs typeface="맑은 고딕 Semilight" panose="020B0502040204020203" pitchFamily="50" charset="-127"/>
                    <a:sym typeface="Nanum Gothic"/>
                  </a:rPr>
                  <a:t>FUND</a:t>
                </a:r>
              </a:p>
            </p:txBody>
          </p:sp>
        </p:grp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xmlns="" id="{AC36087B-D327-47A4-8C2B-BA0CEC42B8AC}"/>
                </a:ext>
              </a:extLst>
            </p:cNvPr>
            <p:cNvCxnSpPr>
              <a:cxnSpLocks/>
            </p:cNvCxnSpPr>
            <p:nvPr/>
          </p:nvCxnSpPr>
          <p:spPr>
            <a:xfrm>
              <a:off x="4445176" y="2939361"/>
              <a:ext cx="1111951" cy="1133520"/>
            </a:xfrm>
            <a:prstGeom prst="straightConnector1">
              <a:avLst/>
            </a:prstGeom>
            <a:ln w="38100">
              <a:solidFill>
                <a:srgbClr val="0A38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래픽 45" descr="동전">
              <a:extLst>
                <a:ext uri="{FF2B5EF4-FFF2-40B4-BE49-F238E27FC236}">
                  <a16:creationId xmlns:a16="http://schemas.microsoft.com/office/drawing/2014/main" xmlns="" id="{4B5FFF64-D8AD-44C0-8D69-C1E6167B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638663" y="3681458"/>
              <a:ext cx="914400" cy="914400"/>
            </a:xfrm>
            <a:prstGeom prst="rect">
              <a:avLst/>
            </a:prstGeom>
          </p:spPr>
        </p:pic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xmlns="" id="{85DBA655-5BD7-4D84-9B9E-1909CBDF98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4599" y="1260893"/>
              <a:ext cx="1123064" cy="1144849"/>
            </a:xfrm>
            <a:prstGeom prst="straightConnector1">
              <a:avLst/>
            </a:prstGeom>
            <a:ln w="38100">
              <a:solidFill>
                <a:srgbClr val="0A38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D177BD4D-192C-416E-B9AB-20AFDB7CA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0493" y="2971174"/>
              <a:ext cx="1088017" cy="1111646"/>
            </a:xfrm>
            <a:prstGeom prst="straightConnector1">
              <a:avLst/>
            </a:prstGeom>
            <a:ln w="38100">
              <a:solidFill>
                <a:srgbClr val="0A38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xmlns="" id="{2E7ABB45-BB08-4A3E-9526-4267FC8BC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8234" y="1272079"/>
              <a:ext cx="1114593" cy="1102065"/>
            </a:xfrm>
            <a:prstGeom prst="straightConnector1">
              <a:avLst/>
            </a:prstGeom>
            <a:ln w="38100">
              <a:solidFill>
                <a:srgbClr val="0A38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xmlns="" id="{49AFADE5-D3E0-4BE6-B608-BF7E7FD130EC}"/>
                </a:ext>
              </a:extLst>
            </p:cNvPr>
            <p:cNvSpPr/>
            <p:nvPr/>
          </p:nvSpPr>
          <p:spPr>
            <a:xfrm>
              <a:off x="9941722" y="2218716"/>
              <a:ext cx="575290" cy="340519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rgbClr val="246585"/>
                  </a:solidFill>
                  <a:latin typeface="+mn-ea"/>
                </a:rPr>
                <a:t>고객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348F2CCC-B41C-4269-9946-2AC155D06D61}"/>
                </a:ext>
              </a:extLst>
            </p:cNvPr>
            <p:cNvSpPr/>
            <p:nvPr/>
          </p:nvSpPr>
          <p:spPr>
            <a:xfrm>
              <a:off x="5736802" y="1770888"/>
              <a:ext cx="751255" cy="340519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rgbClr val="246585"/>
                  </a:solidFill>
                  <a:latin typeface="+mn-ea"/>
                </a:rPr>
                <a:t>관리자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B3F5ECC1-AAE2-4A72-A1D7-70BC8E53F9ED}"/>
                </a:ext>
              </a:extLst>
            </p:cNvPr>
            <p:cNvSpPr/>
            <p:nvPr/>
          </p:nvSpPr>
          <p:spPr>
            <a:xfrm>
              <a:off x="5149666" y="2932517"/>
              <a:ext cx="192552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atin typeface="+mn-ea"/>
                </a:rPr>
                <a:t>홈페이지의 전반적인 </a:t>
              </a:r>
              <a:endParaRPr lang="en-US" altLang="ko-KR" sz="1400" dirty="0">
                <a:latin typeface="+mn-ea"/>
              </a:endParaRPr>
            </a:p>
            <a:p>
              <a:pPr algn="ctr"/>
              <a:r>
                <a:rPr lang="ko-KR" altLang="en-US" sz="1400" dirty="0">
                  <a:latin typeface="+mn-ea"/>
                </a:rPr>
                <a:t>기능 컨트롤</a:t>
              </a:r>
              <a:endParaRPr lang="ko-KR" altLang="en-US" sz="1400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CF8212F2-15F9-43B0-8160-4FA2F2DE4D17}"/>
                </a:ext>
              </a:extLst>
            </p:cNvPr>
            <p:cNvSpPr/>
            <p:nvPr/>
          </p:nvSpPr>
          <p:spPr>
            <a:xfrm>
              <a:off x="9235345" y="2631131"/>
              <a:ext cx="19880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>
                  <a:latin typeface="+mn-ea"/>
                </a:rPr>
                <a:t>펀딩</a:t>
              </a:r>
              <a:r>
                <a:rPr lang="ko-KR" altLang="en-US" sz="1400" dirty="0">
                  <a:latin typeface="+mn-ea"/>
                </a:rPr>
                <a:t> 상품을 선택하고 </a:t>
              </a:r>
              <a:endParaRPr lang="en-US" altLang="ko-KR" sz="1400" dirty="0">
                <a:latin typeface="+mn-ea"/>
              </a:endParaRPr>
            </a:p>
            <a:p>
              <a:pPr algn="ctr"/>
              <a:r>
                <a:rPr lang="ko-KR" altLang="en-US" sz="1400" dirty="0">
                  <a:latin typeface="+mn-ea"/>
                </a:rPr>
                <a:t>자금을 투자</a:t>
              </a:r>
              <a:endParaRPr lang="ko-KR" altLang="en-US" sz="1400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xmlns="" id="{4FF5DEE2-683A-40B2-A763-6F78AB623AFB}"/>
                </a:ext>
              </a:extLst>
            </p:cNvPr>
            <p:cNvSpPr/>
            <p:nvPr/>
          </p:nvSpPr>
          <p:spPr>
            <a:xfrm>
              <a:off x="2165527" y="2251530"/>
              <a:ext cx="575290" cy="340519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rgbClr val="246585"/>
                  </a:solidFill>
                  <a:latin typeface="+mn-ea"/>
                </a:rPr>
                <a:t>회사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4B25E46B-636C-496B-B62C-BD88A8018B07}"/>
                </a:ext>
              </a:extLst>
            </p:cNvPr>
            <p:cNvSpPr/>
            <p:nvPr/>
          </p:nvSpPr>
          <p:spPr>
            <a:xfrm>
              <a:off x="1459150" y="2627353"/>
              <a:ext cx="19880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>
                  <a:latin typeface="+mn-ea"/>
                </a:rPr>
                <a:t>펀딩</a:t>
              </a:r>
              <a:r>
                <a:rPr lang="ko-KR" altLang="en-US" sz="1400" dirty="0">
                  <a:latin typeface="+mn-ea"/>
                </a:rPr>
                <a:t> 상품을 등록하고 </a:t>
              </a:r>
              <a:r>
                <a:rPr lang="en-US" altLang="ko-KR" sz="1400" dirty="0">
                  <a:latin typeface="+mn-ea"/>
                </a:rPr>
                <a:t/>
              </a:r>
              <a:br>
                <a:rPr lang="en-US" altLang="ko-KR" sz="1400" dirty="0">
                  <a:latin typeface="+mn-ea"/>
                </a:rPr>
              </a:br>
              <a:r>
                <a:rPr lang="ko-KR" altLang="en-US" sz="1400" dirty="0">
                  <a:latin typeface="+mn-ea"/>
                </a:rPr>
                <a:t>자금을 모집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33C03E6C-A6C9-4152-867C-B9585551F85B}"/>
                </a:ext>
              </a:extLst>
            </p:cNvPr>
            <p:cNvCxnSpPr>
              <a:cxnSpLocks/>
            </p:cNvCxnSpPr>
            <p:nvPr/>
          </p:nvCxnSpPr>
          <p:spPr>
            <a:xfrm>
              <a:off x="1388788" y="2592049"/>
              <a:ext cx="2128768" cy="0"/>
            </a:xfrm>
            <a:prstGeom prst="line">
              <a:avLst/>
            </a:prstGeom>
            <a:ln w="28575">
              <a:gradFill>
                <a:gsLst>
                  <a:gs pos="100000">
                    <a:srgbClr val="246585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406A105C-5DFB-4EE2-8F5C-D81B8518F8A6}"/>
                </a:ext>
              </a:extLst>
            </p:cNvPr>
            <p:cNvCxnSpPr>
              <a:cxnSpLocks/>
            </p:cNvCxnSpPr>
            <p:nvPr/>
          </p:nvCxnSpPr>
          <p:spPr>
            <a:xfrm>
              <a:off x="9164983" y="2592049"/>
              <a:ext cx="2128768" cy="0"/>
            </a:xfrm>
            <a:prstGeom prst="line">
              <a:avLst/>
            </a:prstGeom>
            <a:ln w="28575">
              <a:gradFill>
                <a:gsLst>
                  <a:gs pos="100000">
                    <a:srgbClr val="246585"/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05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3" y="692150"/>
            <a:ext cx="8630432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9" y="692150"/>
            <a:ext cx="8592854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7" y="692150"/>
            <a:ext cx="8642958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4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7" y="692150"/>
            <a:ext cx="8668010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76" y="1146192"/>
            <a:ext cx="2619375" cy="62865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139476" y="1981321"/>
            <a:ext cx="9912773" cy="2455972"/>
            <a:chOff x="803275" y="1527278"/>
            <a:chExt cx="9912773" cy="245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275" y="1527279"/>
              <a:ext cx="2619375" cy="245597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974" y="1527279"/>
              <a:ext cx="2619375" cy="24559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673" y="1527278"/>
              <a:ext cx="2619375" cy="245597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54" y="5469482"/>
            <a:ext cx="2809875" cy="6572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349" y="1155612"/>
            <a:ext cx="2628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2" y="692150"/>
            <a:ext cx="8668011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2" y="692151"/>
            <a:ext cx="8630433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2A529B6-47D8-4551-919C-4FA96C3AB8ED}"/>
              </a:ext>
            </a:extLst>
          </p:cNvPr>
          <p:cNvSpPr/>
          <p:nvPr/>
        </p:nvSpPr>
        <p:spPr>
          <a:xfrm>
            <a:off x="9776184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26CF74A-226A-4784-9D99-716D51BFDA25}"/>
              </a:ext>
            </a:extLst>
          </p:cNvPr>
          <p:cNvSpPr/>
          <p:nvPr/>
        </p:nvSpPr>
        <p:spPr>
          <a:xfrm>
            <a:off x="515666" y="741709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 smtClean="0">
                <a:latin typeface="+mn-ea"/>
                <a:cs typeface="Nanum Gothic"/>
                <a:sym typeface="Nanum Gothic"/>
              </a:rPr>
              <a:t>기능 시연</a:t>
            </a:r>
            <a:endParaRPr lang="ko-KR" altLang="en-US" b="1" spc="-150" dirty="0">
              <a:latin typeface="+mn-ea"/>
              <a:cs typeface="Nanum Gothic"/>
              <a:sym typeface="Nanum Gothic"/>
            </a:endParaRPr>
          </a:p>
        </p:txBody>
      </p:sp>
      <p:pic>
        <p:nvPicPr>
          <p:cNvPr id="10" name="Google Shape;358;p35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643" y="692150"/>
            <a:ext cx="8680537" cy="568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9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FB9D97-D630-4551-8515-9239557C79BF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24658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38F3-2EC9-4726-BEE7-5BCD00C87A0C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00831C-5C55-4DC6-AB88-A95523BBC2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0A3850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C479FFC-8FD0-431E-9982-C6DB94ECA572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2" y="692150"/>
            <a:ext cx="8630433" cy="5437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39513" y="1202498"/>
            <a:ext cx="64176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</a:rPr>
              <a:t>경청해 주셔서 </a:t>
            </a:r>
            <a:endParaRPr lang="en-US" altLang="ko-KR" sz="6000" dirty="0" smtClean="0">
              <a:solidFill>
                <a:schemeClr val="bg1"/>
              </a:solidFill>
            </a:endParaRPr>
          </a:p>
          <a:p>
            <a:r>
              <a:rPr lang="en-US" altLang="ko-KR" sz="6000" dirty="0" smtClean="0">
                <a:solidFill>
                  <a:schemeClr val="bg1"/>
                </a:solidFill>
              </a:rPr>
              <a:t>		</a:t>
            </a:r>
            <a:r>
              <a:rPr lang="ko-KR" altLang="en-US" sz="6000" dirty="0" smtClean="0">
                <a:solidFill>
                  <a:schemeClr val="bg1"/>
                </a:solidFill>
              </a:rPr>
              <a:t>감사 합니다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720000" y="1072433"/>
            <a:ext cx="8595600" cy="1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467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 amt="52999"/>
          </a:blip>
          <a:stretch>
            <a:fillRect/>
          </a:stretch>
        </p:blipFill>
        <p:spPr>
          <a:xfrm>
            <a:off x="515937" y="1254892"/>
            <a:ext cx="6278429" cy="470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127" y="1542401"/>
            <a:ext cx="6439936" cy="48299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C17443A-C027-4F99-8B11-2D89D1FFA178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7CAC85-3AD2-4DE2-84DB-8106909E059E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C5BC7D-4D14-4E48-8915-CD497D5DC6C5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91F4A1-0766-437E-BE29-39B38745988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215AD6F-4BEE-449F-8788-653FCB0777A4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6EC69F5-0897-4AC0-BF43-7C2B4573D61F}"/>
              </a:ext>
            </a:extLst>
          </p:cNvPr>
          <p:cNvSpPr/>
          <p:nvPr/>
        </p:nvSpPr>
        <p:spPr>
          <a:xfrm>
            <a:off x="515938" y="741709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참고</a:t>
            </a:r>
            <a:r>
              <a:rPr lang="en-US" altLang="ko-KR" b="1" spc="-150" dirty="0">
                <a:latin typeface="+mn-ea"/>
                <a:cs typeface="Nanum Gothic"/>
                <a:sym typeface="Nanum Gothic"/>
              </a:rPr>
              <a:t> </a:t>
            </a:r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사이트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2AB957F-523A-4639-8C08-935DAA601432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graphicFrame>
        <p:nvGraphicFramePr>
          <p:cNvPr id="5" name="Google Shape;97;p18">
            <a:extLst>
              <a:ext uri="{FF2B5EF4-FFF2-40B4-BE49-F238E27FC236}">
                <a16:creationId xmlns:a16="http://schemas.microsoft.com/office/drawing/2014/main" xmlns="" id="{E0F54546-3A7E-4AFC-9C9A-91B25A8C8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809765"/>
              </p:ext>
            </p:extLst>
          </p:nvPr>
        </p:nvGraphicFramePr>
        <p:xfrm>
          <a:off x="788162" y="1347749"/>
          <a:ext cx="10637076" cy="41966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236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13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50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Roboto Black"/>
                          <a:sym typeface="Roboto Black"/>
                        </a:rPr>
                        <a:t>OS</a:t>
                      </a:r>
                      <a:endParaRPr sz="1200" b="1" dirty="0">
                        <a:solidFill>
                          <a:srgbClr val="FFFFFF"/>
                        </a:solidFill>
                        <a:latin typeface="+mn-ea"/>
                        <a:ea typeface="+mn-ea"/>
                        <a:cs typeface="Roboto Black"/>
                        <a:sym typeface="Roboto Black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658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07999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200" dirty="0">
                          <a:solidFill>
                            <a:srgbClr val="3F3F48"/>
                          </a:solidFill>
                          <a:latin typeface="+mn-ea"/>
                          <a:ea typeface="+mn-ea"/>
                          <a:cs typeface="Nanum Gothic"/>
                          <a:sym typeface="Nanum Gothic"/>
                        </a:rPr>
                        <a:t>Windows 10 Home</a:t>
                      </a:r>
                      <a:endParaRPr sz="1200" dirty="0">
                        <a:latin typeface="+mn-ea"/>
                        <a:ea typeface="+mn-ea"/>
                        <a:cs typeface="Nanum Gothic"/>
                        <a:sym typeface="Nanum Gothic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50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Roboto Black"/>
                          <a:sym typeface="Roboto Black"/>
                        </a:rPr>
                        <a:t>WAS</a:t>
                      </a:r>
                      <a:endParaRPr sz="1200" b="1" dirty="0">
                        <a:solidFill>
                          <a:srgbClr val="FFFFFF"/>
                        </a:solidFill>
                        <a:latin typeface="+mn-ea"/>
                        <a:ea typeface="+mn-ea"/>
                        <a:cs typeface="Roboto Black"/>
                        <a:sym typeface="Roboto Black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658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07999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rgbClr val="3F3F48"/>
                          </a:solidFill>
                          <a:latin typeface="+mn-ea"/>
                          <a:ea typeface="+mn-ea"/>
                          <a:cs typeface="Nanum Gothic"/>
                          <a:sym typeface="Nanum Gothic"/>
                        </a:rPr>
                        <a:t>Apache Tomcat 9.0</a:t>
                      </a:r>
                      <a:endParaRPr sz="1200" dirty="0">
                        <a:latin typeface="+mn-ea"/>
                        <a:ea typeface="+mn-ea"/>
                        <a:cs typeface="Nanum Gothic"/>
                        <a:sym typeface="Nanum Gothic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50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Roboto Black"/>
                          <a:sym typeface="Roboto Black"/>
                        </a:rPr>
                        <a:t>DBMS</a:t>
                      </a:r>
                      <a:endParaRPr sz="1200" b="1" dirty="0">
                        <a:solidFill>
                          <a:srgbClr val="FFFFFF"/>
                        </a:solidFill>
                        <a:latin typeface="+mn-ea"/>
                        <a:ea typeface="+mn-ea"/>
                        <a:cs typeface="Roboto Black"/>
                        <a:sym typeface="Roboto Black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658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07999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F3F48"/>
                          </a:solidFill>
                          <a:latin typeface="+mn-ea"/>
                          <a:ea typeface="+mn-ea"/>
                          <a:cs typeface="Nanum Gothic"/>
                          <a:sym typeface="Nanum Gothic"/>
                        </a:rPr>
                        <a:t>Oracle XE 11g</a:t>
                      </a:r>
                      <a:endParaRPr sz="1200">
                        <a:latin typeface="+mn-ea"/>
                        <a:ea typeface="+mn-ea"/>
                        <a:cs typeface="Nanum Gothic"/>
                        <a:sym typeface="Nanum Gothic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50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Roboto Black"/>
                          <a:sym typeface="Roboto Black"/>
                        </a:rPr>
                        <a:t>LANGUAGE</a:t>
                      </a:r>
                      <a:endParaRPr sz="1200" b="1" dirty="0">
                        <a:solidFill>
                          <a:srgbClr val="FFFFFF"/>
                        </a:solidFill>
                        <a:latin typeface="+mn-ea"/>
                        <a:ea typeface="+mn-ea"/>
                        <a:cs typeface="Roboto Black"/>
                        <a:sym typeface="Roboto Black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658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9999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F3F48"/>
                          </a:solidFill>
                          <a:latin typeface="+mn-ea"/>
                          <a:ea typeface="+mn-ea"/>
                          <a:cs typeface="Nanum Gothic"/>
                          <a:sym typeface="Nanum Gothic"/>
                        </a:rPr>
                        <a:t>Java Platform 8, JSP &amp; Servlet </a:t>
                      </a:r>
                      <a:endParaRPr sz="1200">
                        <a:latin typeface="+mn-ea"/>
                        <a:ea typeface="+mn-ea"/>
                        <a:cs typeface="Nanum Gothic"/>
                        <a:sym typeface="Nanum Gothic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50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Roboto Black"/>
                          <a:sym typeface="Roboto Black"/>
                        </a:rPr>
                        <a:t>FRAMEWORK</a:t>
                      </a:r>
                      <a:endParaRPr sz="1200" b="1" dirty="0">
                        <a:solidFill>
                          <a:srgbClr val="FFFFFF"/>
                        </a:solidFill>
                        <a:latin typeface="+mn-ea"/>
                        <a:ea typeface="+mn-ea"/>
                        <a:cs typeface="Roboto Black"/>
                        <a:sym typeface="Roboto Black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658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9999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F3F48"/>
                          </a:solidFill>
                          <a:latin typeface="+mn-ea"/>
                          <a:ea typeface="+mn-ea"/>
                          <a:cs typeface="Nanum Gothic"/>
                          <a:sym typeface="Nanum Gothic"/>
                        </a:rPr>
                        <a:t>전자정부 표준 프레임워크(Spring framework), Mybatis framework</a:t>
                      </a:r>
                      <a:endParaRPr sz="1200">
                        <a:latin typeface="+mn-ea"/>
                        <a:ea typeface="+mn-ea"/>
                        <a:cs typeface="Nanum Gothic"/>
                        <a:sym typeface="Nanum Gothic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50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Roboto Black"/>
                          <a:sym typeface="Roboto Black"/>
                        </a:rPr>
                        <a:t>WEB</a:t>
                      </a:r>
                      <a:endParaRPr sz="1200" b="1" dirty="0">
                        <a:solidFill>
                          <a:srgbClr val="FFFFFF"/>
                        </a:solidFill>
                        <a:latin typeface="+mn-ea"/>
                        <a:ea typeface="+mn-ea"/>
                        <a:cs typeface="Roboto Black"/>
                        <a:sym typeface="Roboto Black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658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9999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F3F48"/>
                          </a:solidFill>
                          <a:latin typeface="+mn-ea"/>
                          <a:ea typeface="+mn-ea"/>
                          <a:cs typeface="Nanum Gothic"/>
                          <a:sym typeface="Nanum Gothic"/>
                        </a:rPr>
                        <a:t>HTML5, CSS/CSS3, JavaScript, jQuery</a:t>
                      </a:r>
                      <a:endParaRPr sz="1200">
                        <a:latin typeface="+mn-ea"/>
                        <a:ea typeface="+mn-ea"/>
                        <a:cs typeface="Nanum Gothic"/>
                        <a:sym typeface="Nanum Gothic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50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Roboto Black"/>
                          <a:sym typeface="Roboto Black"/>
                        </a:rPr>
                        <a:t>TOOL</a:t>
                      </a:r>
                      <a:endParaRPr sz="1200" b="1" dirty="0">
                        <a:solidFill>
                          <a:srgbClr val="FFFFFF"/>
                        </a:solidFill>
                        <a:latin typeface="+mn-ea"/>
                        <a:ea typeface="+mn-ea"/>
                        <a:cs typeface="Roboto Black"/>
                        <a:sym typeface="Roboto Black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658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9999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F3F48"/>
                          </a:solidFill>
                          <a:latin typeface="+mn-ea"/>
                          <a:ea typeface="+mn-ea"/>
                          <a:cs typeface="Nanum Gothic"/>
                          <a:sym typeface="Nanum Gothic"/>
                        </a:rPr>
                        <a:t>Spring tool suite 3.9.7, eXERD (E-R Modeling Tool)</a:t>
                      </a:r>
                      <a:endParaRPr sz="1200">
                        <a:latin typeface="+mn-ea"/>
                        <a:ea typeface="+mn-ea"/>
                        <a:cs typeface="Nanum Gothic"/>
                        <a:sym typeface="Nanum Gothic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4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Roboto Black"/>
                          <a:sym typeface="Roboto Black"/>
                        </a:rPr>
                        <a:t>OPEN SOURCE</a:t>
                      </a:r>
                      <a:endParaRPr sz="1200" b="1" dirty="0">
                        <a:solidFill>
                          <a:srgbClr val="FFFFFF"/>
                        </a:solidFill>
                        <a:latin typeface="+mn-ea"/>
                        <a:ea typeface="+mn-ea"/>
                        <a:cs typeface="Roboto Black"/>
                        <a:sym typeface="Roboto Black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658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9999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rgbClr val="3F3F48"/>
                          </a:solidFill>
                          <a:latin typeface="+mn-ea"/>
                          <a:ea typeface="+mn-ea"/>
                          <a:cs typeface="Nanum Gothic"/>
                          <a:sym typeface="Nanum Gothic"/>
                        </a:rPr>
                        <a:t>JavaScript jquery-3.4.1,   jquery-ui-1.11.4,   jquery-easyui-1.4.5,kakao login API,naver login API,daum postcode map API, sweetAlert_api</a:t>
                      </a:r>
                      <a:endParaRPr sz="1200" dirty="0">
                        <a:latin typeface="+mn-ea"/>
                        <a:ea typeface="+mn-ea"/>
                        <a:cs typeface="Nanum Gothic"/>
                        <a:sym typeface="Nanum Gothic"/>
                      </a:endParaRPr>
                    </a:p>
                  </a:txBody>
                  <a:tcPr marL="121688" marR="121688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64F219-EFDD-4DEA-AF80-989BC6E79640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5E931F-E068-4287-97E0-21E92C3F80F8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F276AE4-538D-44A6-9EB8-83F4187EBF64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82D9E54-A00E-4329-B2DD-0DB50F654246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F27997E-66E9-466F-9B83-D9BAB0CB7B77}"/>
              </a:ext>
            </a:extLst>
          </p:cNvPr>
          <p:cNvSpPr/>
          <p:nvPr/>
        </p:nvSpPr>
        <p:spPr>
          <a:xfrm>
            <a:off x="515938" y="741709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5439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6662942A-35EF-4D50-A137-464F17BE364A}"/>
              </a:ext>
            </a:extLst>
          </p:cNvPr>
          <p:cNvCxnSpPr>
            <a:cxnSpLocks/>
          </p:cNvCxnSpPr>
          <p:nvPr/>
        </p:nvCxnSpPr>
        <p:spPr>
          <a:xfrm flipH="1">
            <a:off x="6089236" y="1934074"/>
            <a:ext cx="1" cy="232622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567175B1-1FF8-4873-8D75-0FCDC928A2E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215638" y="2536212"/>
            <a:ext cx="5103" cy="1731038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9DD3E9D2-A571-4A23-B781-EDD522704B75}"/>
              </a:ext>
            </a:extLst>
          </p:cNvPr>
          <p:cNvCxnSpPr>
            <a:cxnSpLocks/>
          </p:cNvCxnSpPr>
          <p:nvPr/>
        </p:nvCxnSpPr>
        <p:spPr>
          <a:xfrm>
            <a:off x="10002246" y="2536212"/>
            <a:ext cx="0" cy="1762161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sp>
        <p:nvSpPr>
          <p:cNvPr id="5" name="Google Shape;127;p20">
            <a:extLst>
              <a:ext uri="{FF2B5EF4-FFF2-40B4-BE49-F238E27FC236}">
                <a16:creationId xmlns:a16="http://schemas.microsoft.com/office/drawing/2014/main" xmlns="" id="{187E70E3-7BEF-4F4C-863B-A99CCB2CE83F}"/>
              </a:ext>
            </a:extLst>
          </p:cNvPr>
          <p:cNvSpPr/>
          <p:nvPr/>
        </p:nvSpPr>
        <p:spPr>
          <a:xfrm>
            <a:off x="4665654" y="1679812"/>
            <a:ext cx="2886921" cy="540000"/>
          </a:xfrm>
          <a:prstGeom prst="rect">
            <a:avLst/>
          </a:prstGeom>
          <a:solidFill>
            <a:srgbClr val="0A3850"/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bg1"/>
                </a:solidFill>
              </a:rPr>
              <a:t>회원 회사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6" name="Google Shape;128;p20">
            <a:extLst>
              <a:ext uri="{FF2B5EF4-FFF2-40B4-BE49-F238E27FC236}">
                <a16:creationId xmlns:a16="http://schemas.microsoft.com/office/drawing/2014/main" xmlns="" id="{CC61C898-32EB-49FB-9A99-39E89927B4C7}"/>
              </a:ext>
            </a:extLst>
          </p:cNvPr>
          <p:cNvSpPr/>
          <p:nvPr/>
        </p:nvSpPr>
        <p:spPr>
          <a:xfrm>
            <a:off x="811789" y="2947510"/>
            <a:ext cx="288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246585"/>
                </a:solidFill>
              </a:rPr>
              <a:t>투자상품</a:t>
            </a:r>
            <a:endParaRPr sz="1400" b="1">
              <a:solidFill>
                <a:srgbClr val="246585"/>
              </a:solidFill>
            </a:endParaRPr>
          </a:p>
        </p:txBody>
      </p:sp>
      <p:sp>
        <p:nvSpPr>
          <p:cNvPr id="7" name="Google Shape;129;p20">
            <a:extLst>
              <a:ext uri="{FF2B5EF4-FFF2-40B4-BE49-F238E27FC236}">
                <a16:creationId xmlns:a16="http://schemas.microsoft.com/office/drawing/2014/main" xmlns="" id="{6131D654-7DCB-4C5F-91A8-53061E09901F}"/>
              </a:ext>
            </a:extLst>
          </p:cNvPr>
          <p:cNvSpPr/>
          <p:nvPr/>
        </p:nvSpPr>
        <p:spPr>
          <a:xfrm>
            <a:off x="8545238" y="2944265"/>
            <a:ext cx="288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246585"/>
                </a:solidFill>
              </a:rPr>
              <a:t>마이페이지</a:t>
            </a:r>
            <a:endParaRPr sz="1400" b="1" dirty="0">
              <a:solidFill>
                <a:srgbClr val="246585"/>
              </a:solidFill>
            </a:endParaRPr>
          </a:p>
        </p:txBody>
      </p:sp>
      <p:sp>
        <p:nvSpPr>
          <p:cNvPr id="10" name="Google Shape;132;p20">
            <a:extLst>
              <a:ext uri="{FF2B5EF4-FFF2-40B4-BE49-F238E27FC236}">
                <a16:creationId xmlns:a16="http://schemas.microsoft.com/office/drawing/2014/main" xmlns="" id="{6767A5C2-D5CA-4523-8EC7-B27612553F52}"/>
              </a:ext>
            </a:extLst>
          </p:cNvPr>
          <p:cNvSpPr/>
          <p:nvPr/>
        </p:nvSpPr>
        <p:spPr>
          <a:xfrm>
            <a:off x="4665654" y="2944265"/>
            <a:ext cx="288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246585"/>
                </a:solidFill>
              </a:rPr>
              <a:t>게시판</a:t>
            </a:r>
            <a:endParaRPr sz="1400" b="1" dirty="0">
              <a:solidFill>
                <a:srgbClr val="246585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A189C414-3062-43B7-B901-CABCCF4A8752}"/>
              </a:ext>
            </a:extLst>
          </p:cNvPr>
          <p:cNvGrpSpPr/>
          <p:nvPr/>
        </p:nvGrpSpPr>
        <p:grpSpPr>
          <a:xfrm>
            <a:off x="4366193" y="4267250"/>
            <a:ext cx="3478923" cy="540000"/>
            <a:chOff x="4508595" y="4267250"/>
            <a:chExt cx="3478923" cy="540000"/>
          </a:xfrm>
        </p:grpSpPr>
        <p:sp>
          <p:nvSpPr>
            <p:cNvPr id="11" name="Google Shape;133;p20">
              <a:extLst>
                <a:ext uri="{FF2B5EF4-FFF2-40B4-BE49-F238E27FC236}">
                  <a16:creationId xmlns:a16="http://schemas.microsoft.com/office/drawing/2014/main" xmlns="" id="{4BC4678F-3E6F-4BEB-951B-3B61C46C9C15}"/>
                </a:ext>
              </a:extLst>
            </p:cNvPr>
            <p:cNvSpPr/>
            <p:nvPr/>
          </p:nvSpPr>
          <p:spPr>
            <a:xfrm>
              <a:off x="4508595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공지사항</a:t>
              </a:r>
              <a:endParaRPr sz="1400" b="1" dirty="0"/>
            </a:p>
          </p:txBody>
        </p:sp>
        <p:sp>
          <p:nvSpPr>
            <p:cNvPr id="12" name="Google Shape;134;p20">
              <a:extLst>
                <a:ext uri="{FF2B5EF4-FFF2-40B4-BE49-F238E27FC236}">
                  <a16:creationId xmlns:a16="http://schemas.microsoft.com/office/drawing/2014/main" xmlns="" id="{DF453CC0-2010-4B18-80E0-DBE9B8B6BBB0}"/>
                </a:ext>
              </a:extLst>
            </p:cNvPr>
            <p:cNvSpPr/>
            <p:nvPr/>
          </p:nvSpPr>
          <p:spPr>
            <a:xfrm>
              <a:off x="5713026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상품문의</a:t>
              </a:r>
              <a:endParaRPr sz="1400" b="1" dirty="0"/>
            </a:p>
          </p:txBody>
        </p:sp>
        <p:sp>
          <p:nvSpPr>
            <p:cNvPr id="13" name="Google Shape;135;p20">
              <a:extLst>
                <a:ext uri="{FF2B5EF4-FFF2-40B4-BE49-F238E27FC236}">
                  <a16:creationId xmlns:a16="http://schemas.microsoft.com/office/drawing/2014/main" xmlns="" id="{BFDB9166-B4BB-422F-ACD3-42E65F062524}"/>
                </a:ext>
              </a:extLst>
            </p:cNvPr>
            <p:cNvSpPr/>
            <p:nvPr/>
          </p:nvSpPr>
          <p:spPr>
            <a:xfrm>
              <a:off x="6907518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/>
                <a:t>QnA</a:t>
              </a:r>
              <a:endParaRPr sz="1400" b="1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3DF7B01A-CA1A-4013-8C90-EAFE7A11F3FE}"/>
              </a:ext>
            </a:extLst>
          </p:cNvPr>
          <p:cNvGrpSpPr/>
          <p:nvPr/>
        </p:nvGrpSpPr>
        <p:grpSpPr>
          <a:xfrm>
            <a:off x="507809" y="4267250"/>
            <a:ext cx="3432490" cy="540000"/>
            <a:chOff x="515666" y="4267250"/>
            <a:chExt cx="3432490" cy="540000"/>
          </a:xfrm>
        </p:grpSpPr>
        <p:sp>
          <p:nvSpPr>
            <p:cNvPr id="8" name="Google Shape;130;p20">
              <a:extLst>
                <a:ext uri="{FF2B5EF4-FFF2-40B4-BE49-F238E27FC236}">
                  <a16:creationId xmlns:a16="http://schemas.microsoft.com/office/drawing/2014/main" xmlns="" id="{1756C48F-8765-427B-9BA4-61EFA70DFEE9}"/>
                </a:ext>
              </a:extLst>
            </p:cNvPr>
            <p:cNvSpPr/>
            <p:nvPr/>
          </p:nvSpPr>
          <p:spPr>
            <a:xfrm>
              <a:off x="515666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/>
                <a:t>등록</a:t>
              </a:r>
              <a:endParaRPr sz="1400" b="1"/>
            </a:p>
          </p:txBody>
        </p:sp>
        <p:sp>
          <p:nvSpPr>
            <p:cNvPr id="9" name="Google Shape;131;p20">
              <a:extLst>
                <a:ext uri="{FF2B5EF4-FFF2-40B4-BE49-F238E27FC236}">
                  <a16:creationId xmlns:a16="http://schemas.microsoft.com/office/drawing/2014/main" xmlns="" id="{FBFCFFA7-F19F-434D-A9E5-C0DB67B5B7B4}"/>
                </a:ext>
              </a:extLst>
            </p:cNvPr>
            <p:cNvSpPr/>
            <p:nvPr/>
          </p:nvSpPr>
          <p:spPr>
            <a:xfrm>
              <a:off x="1688598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/>
                <a:t>보기</a:t>
              </a:r>
              <a:endParaRPr sz="1400" b="1"/>
            </a:p>
          </p:txBody>
        </p:sp>
        <p:sp>
          <p:nvSpPr>
            <p:cNvPr id="14" name="Google Shape;136;p20">
              <a:extLst>
                <a:ext uri="{FF2B5EF4-FFF2-40B4-BE49-F238E27FC236}">
                  <a16:creationId xmlns:a16="http://schemas.microsoft.com/office/drawing/2014/main" xmlns="" id="{286413CB-E887-494A-866B-47823FED8D4F}"/>
                </a:ext>
              </a:extLst>
            </p:cNvPr>
            <p:cNvSpPr/>
            <p:nvPr/>
          </p:nvSpPr>
          <p:spPr>
            <a:xfrm>
              <a:off x="2868156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소식작성</a:t>
              </a:r>
              <a:endParaRPr sz="1400" b="1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6625E63C-FB80-4BED-B5E4-2ED452E1FDA7}"/>
              </a:ext>
            </a:extLst>
          </p:cNvPr>
          <p:cNvGrpSpPr/>
          <p:nvPr/>
        </p:nvGrpSpPr>
        <p:grpSpPr>
          <a:xfrm>
            <a:off x="8265817" y="4267250"/>
            <a:ext cx="3438842" cy="540000"/>
            <a:chOff x="8307835" y="4267250"/>
            <a:chExt cx="3438842" cy="540000"/>
          </a:xfrm>
        </p:grpSpPr>
        <p:sp>
          <p:nvSpPr>
            <p:cNvPr id="15" name="Google Shape;137;p20">
              <a:extLst>
                <a:ext uri="{FF2B5EF4-FFF2-40B4-BE49-F238E27FC236}">
                  <a16:creationId xmlns:a16="http://schemas.microsoft.com/office/drawing/2014/main" xmlns="" id="{49BFC7B7-E473-4B3C-AD41-875E58F5A58E}"/>
                </a:ext>
              </a:extLst>
            </p:cNvPr>
            <p:cNvSpPr/>
            <p:nvPr/>
          </p:nvSpPr>
          <p:spPr>
            <a:xfrm>
              <a:off x="8307835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계좌</a:t>
              </a:r>
              <a:endParaRPr sz="1400" b="1" dirty="0"/>
            </a:p>
          </p:txBody>
        </p:sp>
        <p:sp>
          <p:nvSpPr>
            <p:cNvPr id="16" name="Google Shape;138;p20">
              <a:extLst>
                <a:ext uri="{FF2B5EF4-FFF2-40B4-BE49-F238E27FC236}">
                  <a16:creationId xmlns:a16="http://schemas.microsoft.com/office/drawing/2014/main" xmlns="" id="{EFFF907A-E567-4D88-976A-B5EACCE88D8F}"/>
                </a:ext>
              </a:extLst>
            </p:cNvPr>
            <p:cNvSpPr/>
            <p:nvPr/>
          </p:nvSpPr>
          <p:spPr>
            <a:xfrm>
              <a:off x="9482124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정보수정</a:t>
              </a:r>
              <a:endParaRPr sz="1400" b="1" dirty="0"/>
            </a:p>
          </p:txBody>
        </p:sp>
        <p:sp>
          <p:nvSpPr>
            <p:cNvPr id="17" name="Google Shape;139;p20">
              <a:extLst>
                <a:ext uri="{FF2B5EF4-FFF2-40B4-BE49-F238E27FC236}">
                  <a16:creationId xmlns:a16="http://schemas.microsoft.com/office/drawing/2014/main" xmlns="" id="{1D559681-2225-4407-AEA7-DA8B159D0CCD}"/>
                </a:ext>
              </a:extLst>
            </p:cNvPr>
            <p:cNvSpPr/>
            <p:nvPr/>
          </p:nvSpPr>
          <p:spPr>
            <a:xfrm>
              <a:off x="10666677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/>
                <a:t>모집현황</a:t>
              </a:r>
              <a:endParaRPr sz="1400" b="1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010E536-86F8-44F9-AA14-12020A6E4741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4D710A-8596-4037-AA5E-27B4D6831959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841CFEA-6184-40A8-AEE5-ECD523BCCBAA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7AA4108B-4F2C-4D39-9500-29CFD60C4643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9FDF656-A29C-4390-BA2C-BFF6735DB681}"/>
              </a:ext>
            </a:extLst>
          </p:cNvPr>
          <p:cNvSpPr/>
          <p:nvPr/>
        </p:nvSpPr>
        <p:spPr>
          <a:xfrm>
            <a:off x="515938" y="741709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작업분할 구조도 </a:t>
            </a:r>
            <a:r>
              <a:rPr lang="en-US" altLang="ko-KR" sz="1400" spc="-150" dirty="0">
                <a:latin typeface="+mn-ea"/>
                <a:cs typeface="Roboto"/>
                <a:sym typeface="Roboto"/>
              </a:rPr>
              <a:t>(WBS)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94F2DB96-B449-448D-B1E2-BFD7FAC095EC}"/>
              </a:ext>
            </a:extLst>
          </p:cNvPr>
          <p:cNvCxnSpPr>
            <a:cxnSpLocks/>
          </p:cNvCxnSpPr>
          <p:nvPr/>
        </p:nvCxnSpPr>
        <p:spPr>
          <a:xfrm>
            <a:off x="2223200" y="2538960"/>
            <a:ext cx="7779046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B5F3C02B-392F-47A0-8CF1-E161D171A163}"/>
              </a:ext>
            </a:extLst>
          </p:cNvPr>
          <p:cNvCxnSpPr>
            <a:cxnSpLocks/>
          </p:cNvCxnSpPr>
          <p:nvPr/>
        </p:nvCxnSpPr>
        <p:spPr>
          <a:xfrm>
            <a:off x="1047218" y="3886263"/>
            <a:ext cx="2351965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38F30EC1-1FE9-4648-91CA-318DF6F3A836}"/>
              </a:ext>
            </a:extLst>
          </p:cNvPr>
          <p:cNvCxnSpPr>
            <a:cxnSpLocks/>
          </p:cNvCxnSpPr>
          <p:nvPr/>
        </p:nvCxnSpPr>
        <p:spPr>
          <a:xfrm>
            <a:off x="4913254" y="3886263"/>
            <a:ext cx="2351965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71B5794C-B937-4FC5-A1D0-4CA24E11102E}"/>
              </a:ext>
            </a:extLst>
          </p:cNvPr>
          <p:cNvCxnSpPr>
            <a:cxnSpLocks/>
          </p:cNvCxnSpPr>
          <p:nvPr/>
        </p:nvCxnSpPr>
        <p:spPr>
          <a:xfrm>
            <a:off x="8826263" y="3886263"/>
            <a:ext cx="2351965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43E2B6AC-C307-4F10-AF89-8E1D9111D58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44759" y="3892753"/>
            <a:ext cx="305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8C74A135-57A3-46E6-B613-340057F4C5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400299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79ABA03B-B09B-4C4E-8CFC-693A7B3340E3}"/>
              </a:ext>
            </a:extLst>
          </p:cNvPr>
          <p:cNvCxnSpPr>
            <a:cxnSpLocks/>
          </p:cNvCxnSpPr>
          <p:nvPr/>
        </p:nvCxnSpPr>
        <p:spPr>
          <a:xfrm>
            <a:off x="4906193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748725DD-4EF3-4FCE-A276-DFDE3AEFDB5A}"/>
              </a:ext>
            </a:extLst>
          </p:cNvPr>
          <p:cNvCxnSpPr>
            <a:cxnSpLocks/>
          </p:cNvCxnSpPr>
          <p:nvPr/>
        </p:nvCxnSpPr>
        <p:spPr>
          <a:xfrm>
            <a:off x="7261482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D91D38A7-CFD5-48BB-898B-C060FFDCE7CD}"/>
              </a:ext>
            </a:extLst>
          </p:cNvPr>
          <p:cNvCxnSpPr>
            <a:cxnSpLocks/>
          </p:cNvCxnSpPr>
          <p:nvPr/>
        </p:nvCxnSpPr>
        <p:spPr>
          <a:xfrm>
            <a:off x="8826263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5CC2EDFF-6726-40FA-896B-ECC802CDC7E4}"/>
              </a:ext>
            </a:extLst>
          </p:cNvPr>
          <p:cNvCxnSpPr>
            <a:cxnSpLocks/>
          </p:cNvCxnSpPr>
          <p:nvPr/>
        </p:nvCxnSpPr>
        <p:spPr>
          <a:xfrm>
            <a:off x="11178228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67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6662942A-35EF-4D50-A137-464F17BE364A}"/>
              </a:ext>
            </a:extLst>
          </p:cNvPr>
          <p:cNvCxnSpPr>
            <a:cxnSpLocks/>
          </p:cNvCxnSpPr>
          <p:nvPr/>
        </p:nvCxnSpPr>
        <p:spPr>
          <a:xfrm flipH="1">
            <a:off x="6089236" y="1934074"/>
            <a:ext cx="1" cy="232622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567175B1-1FF8-4873-8D75-0FCDC928A2E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215638" y="2536212"/>
            <a:ext cx="5103" cy="1731038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9DD3E9D2-A571-4A23-B781-EDD522704B75}"/>
              </a:ext>
            </a:extLst>
          </p:cNvPr>
          <p:cNvCxnSpPr>
            <a:cxnSpLocks/>
          </p:cNvCxnSpPr>
          <p:nvPr/>
        </p:nvCxnSpPr>
        <p:spPr>
          <a:xfrm>
            <a:off x="10002246" y="2536212"/>
            <a:ext cx="0" cy="1762161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sp>
        <p:nvSpPr>
          <p:cNvPr id="5" name="Google Shape;127;p20">
            <a:extLst>
              <a:ext uri="{FF2B5EF4-FFF2-40B4-BE49-F238E27FC236}">
                <a16:creationId xmlns:a16="http://schemas.microsoft.com/office/drawing/2014/main" xmlns="" id="{187E70E3-7BEF-4F4C-863B-A99CCB2CE83F}"/>
              </a:ext>
            </a:extLst>
          </p:cNvPr>
          <p:cNvSpPr/>
          <p:nvPr/>
        </p:nvSpPr>
        <p:spPr>
          <a:xfrm>
            <a:off x="4665654" y="1679812"/>
            <a:ext cx="2886921" cy="540000"/>
          </a:xfrm>
          <a:prstGeom prst="rect">
            <a:avLst/>
          </a:prstGeom>
          <a:solidFill>
            <a:srgbClr val="0A3850"/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</a:rPr>
              <a:t>회원 고객</a:t>
            </a:r>
          </a:p>
        </p:txBody>
      </p:sp>
      <p:sp>
        <p:nvSpPr>
          <p:cNvPr id="6" name="Google Shape;128;p20">
            <a:extLst>
              <a:ext uri="{FF2B5EF4-FFF2-40B4-BE49-F238E27FC236}">
                <a16:creationId xmlns:a16="http://schemas.microsoft.com/office/drawing/2014/main" xmlns="" id="{CC61C898-32EB-49FB-9A99-39E89927B4C7}"/>
              </a:ext>
            </a:extLst>
          </p:cNvPr>
          <p:cNvSpPr/>
          <p:nvPr/>
        </p:nvSpPr>
        <p:spPr>
          <a:xfrm>
            <a:off x="811789" y="2947510"/>
            <a:ext cx="288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246585"/>
                </a:solidFill>
              </a:rPr>
              <a:t>투자상품</a:t>
            </a:r>
            <a:endParaRPr sz="1400" b="1">
              <a:solidFill>
                <a:srgbClr val="246585"/>
              </a:solidFill>
            </a:endParaRPr>
          </a:p>
        </p:txBody>
      </p:sp>
      <p:sp>
        <p:nvSpPr>
          <p:cNvPr id="7" name="Google Shape;129;p20">
            <a:extLst>
              <a:ext uri="{FF2B5EF4-FFF2-40B4-BE49-F238E27FC236}">
                <a16:creationId xmlns:a16="http://schemas.microsoft.com/office/drawing/2014/main" xmlns="" id="{6131D654-7DCB-4C5F-91A8-53061E09901F}"/>
              </a:ext>
            </a:extLst>
          </p:cNvPr>
          <p:cNvSpPr/>
          <p:nvPr/>
        </p:nvSpPr>
        <p:spPr>
          <a:xfrm>
            <a:off x="8545238" y="2944265"/>
            <a:ext cx="288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246585"/>
                </a:solidFill>
              </a:rPr>
              <a:t>마이페이지</a:t>
            </a:r>
            <a:endParaRPr sz="1400" b="1" dirty="0">
              <a:solidFill>
                <a:srgbClr val="246585"/>
              </a:solidFill>
            </a:endParaRPr>
          </a:p>
        </p:txBody>
      </p:sp>
      <p:sp>
        <p:nvSpPr>
          <p:cNvPr id="10" name="Google Shape;132;p20">
            <a:extLst>
              <a:ext uri="{FF2B5EF4-FFF2-40B4-BE49-F238E27FC236}">
                <a16:creationId xmlns:a16="http://schemas.microsoft.com/office/drawing/2014/main" xmlns="" id="{6767A5C2-D5CA-4523-8EC7-B27612553F52}"/>
              </a:ext>
            </a:extLst>
          </p:cNvPr>
          <p:cNvSpPr/>
          <p:nvPr/>
        </p:nvSpPr>
        <p:spPr>
          <a:xfrm>
            <a:off x="4665654" y="2944265"/>
            <a:ext cx="288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246585"/>
                </a:solidFill>
              </a:rPr>
              <a:t>게시판</a:t>
            </a:r>
            <a:endParaRPr sz="1400" b="1" dirty="0">
              <a:solidFill>
                <a:srgbClr val="246585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A189C414-3062-43B7-B901-CABCCF4A8752}"/>
              </a:ext>
            </a:extLst>
          </p:cNvPr>
          <p:cNvGrpSpPr/>
          <p:nvPr/>
        </p:nvGrpSpPr>
        <p:grpSpPr>
          <a:xfrm>
            <a:off x="4366193" y="4267250"/>
            <a:ext cx="3478923" cy="540000"/>
            <a:chOff x="4508595" y="4267250"/>
            <a:chExt cx="3478923" cy="540000"/>
          </a:xfrm>
        </p:grpSpPr>
        <p:sp>
          <p:nvSpPr>
            <p:cNvPr id="11" name="Google Shape;133;p20">
              <a:extLst>
                <a:ext uri="{FF2B5EF4-FFF2-40B4-BE49-F238E27FC236}">
                  <a16:creationId xmlns:a16="http://schemas.microsoft.com/office/drawing/2014/main" xmlns="" id="{4BC4678F-3E6F-4BEB-951B-3B61C46C9C15}"/>
                </a:ext>
              </a:extLst>
            </p:cNvPr>
            <p:cNvSpPr/>
            <p:nvPr/>
          </p:nvSpPr>
          <p:spPr>
            <a:xfrm>
              <a:off x="4508595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공지사항</a:t>
              </a:r>
              <a:endParaRPr sz="1400" b="1" dirty="0"/>
            </a:p>
          </p:txBody>
        </p:sp>
        <p:sp>
          <p:nvSpPr>
            <p:cNvPr id="12" name="Google Shape;134;p20">
              <a:extLst>
                <a:ext uri="{FF2B5EF4-FFF2-40B4-BE49-F238E27FC236}">
                  <a16:creationId xmlns:a16="http://schemas.microsoft.com/office/drawing/2014/main" xmlns="" id="{DF453CC0-2010-4B18-80E0-DBE9B8B6BBB0}"/>
                </a:ext>
              </a:extLst>
            </p:cNvPr>
            <p:cNvSpPr/>
            <p:nvPr/>
          </p:nvSpPr>
          <p:spPr>
            <a:xfrm>
              <a:off x="5713026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상품문의</a:t>
              </a:r>
              <a:endParaRPr sz="1400" b="1" dirty="0"/>
            </a:p>
          </p:txBody>
        </p:sp>
        <p:sp>
          <p:nvSpPr>
            <p:cNvPr id="13" name="Google Shape;135;p20">
              <a:extLst>
                <a:ext uri="{FF2B5EF4-FFF2-40B4-BE49-F238E27FC236}">
                  <a16:creationId xmlns:a16="http://schemas.microsoft.com/office/drawing/2014/main" xmlns="" id="{BFDB9166-B4BB-422F-ACD3-42E65F062524}"/>
                </a:ext>
              </a:extLst>
            </p:cNvPr>
            <p:cNvSpPr/>
            <p:nvPr/>
          </p:nvSpPr>
          <p:spPr>
            <a:xfrm>
              <a:off x="6907518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/>
                <a:t>QnA</a:t>
              </a:r>
              <a:endParaRPr sz="1400" b="1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3DF7B01A-CA1A-4013-8C90-EAFE7A11F3FE}"/>
              </a:ext>
            </a:extLst>
          </p:cNvPr>
          <p:cNvGrpSpPr/>
          <p:nvPr/>
        </p:nvGrpSpPr>
        <p:grpSpPr>
          <a:xfrm>
            <a:off x="507809" y="4267250"/>
            <a:ext cx="3432490" cy="540000"/>
            <a:chOff x="515666" y="4267250"/>
            <a:chExt cx="3432490" cy="540000"/>
          </a:xfrm>
        </p:grpSpPr>
        <p:sp>
          <p:nvSpPr>
            <p:cNvPr id="8" name="Google Shape;130;p20">
              <a:extLst>
                <a:ext uri="{FF2B5EF4-FFF2-40B4-BE49-F238E27FC236}">
                  <a16:creationId xmlns:a16="http://schemas.microsoft.com/office/drawing/2014/main" xmlns="" id="{1756C48F-8765-427B-9BA4-61EFA70DFEE9}"/>
                </a:ext>
              </a:extLst>
            </p:cNvPr>
            <p:cNvSpPr/>
            <p:nvPr/>
          </p:nvSpPr>
          <p:spPr>
            <a:xfrm>
              <a:off x="515666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투자</a:t>
              </a:r>
              <a:endParaRPr sz="1400" b="1" dirty="0"/>
            </a:p>
          </p:txBody>
        </p:sp>
        <p:sp>
          <p:nvSpPr>
            <p:cNvPr id="9" name="Google Shape;131;p20">
              <a:extLst>
                <a:ext uri="{FF2B5EF4-FFF2-40B4-BE49-F238E27FC236}">
                  <a16:creationId xmlns:a16="http://schemas.microsoft.com/office/drawing/2014/main" xmlns="" id="{FBFCFFA7-F19F-434D-A9E5-C0DB67B5B7B4}"/>
                </a:ext>
              </a:extLst>
            </p:cNvPr>
            <p:cNvSpPr/>
            <p:nvPr/>
          </p:nvSpPr>
          <p:spPr>
            <a:xfrm>
              <a:off x="1688598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소식보기</a:t>
              </a:r>
              <a:endParaRPr sz="1400" b="1" dirty="0"/>
            </a:p>
          </p:txBody>
        </p:sp>
        <p:sp>
          <p:nvSpPr>
            <p:cNvPr id="14" name="Google Shape;136;p20">
              <a:extLst>
                <a:ext uri="{FF2B5EF4-FFF2-40B4-BE49-F238E27FC236}">
                  <a16:creationId xmlns:a16="http://schemas.microsoft.com/office/drawing/2014/main" xmlns="" id="{286413CB-E887-494A-866B-47823FED8D4F}"/>
                </a:ext>
              </a:extLst>
            </p:cNvPr>
            <p:cNvSpPr/>
            <p:nvPr/>
          </p:nvSpPr>
          <p:spPr>
            <a:xfrm>
              <a:off x="2868156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토론</a:t>
              </a:r>
              <a:endParaRPr sz="1400" b="1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6625E63C-FB80-4BED-B5E4-2ED452E1FDA7}"/>
              </a:ext>
            </a:extLst>
          </p:cNvPr>
          <p:cNvGrpSpPr/>
          <p:nvPr/>
        </p:nvGrpSpPr>
        <p:grpSpPr>
          <a:xfrm>
            <a:off x="8265817" y="4267250"/>
            <a:ext cx="3438842" cy="540000"/>
            <a:chOff x="8307835" y="4267250"/>
            <a:chExt cx="3438842" cy="540000"/>
          </a:xfrm>
        </p:grpSpPr>
        <p:sp>
          <p:nvSpPr>
            <p:cNvPr id="15" name="Google Shape;137;p20">
              <a:extLst>
                <a:ext uri="{FF2B5EF4-FFF2-40B4-BE49-F238E27FC236}">
                  <a16:creationId xmlns:a16="http://schemas.microsoft.com/office/drawing/2014/main" xmlns="" id="{49BFC7B7-E473-4B3C-AD41-875E58F5A58E}"/>
                </a:ext>
              </a:extLst>
            </p:cNvPr>
            <p:cNvSpPr/>
            <p:nvPr/>
          </p:nvSpPr>
          <p:spPr>
            <a:xfrm>
              <a:off x="8307835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계좌</a:t>
              </a:r>
              <a:endParaRPr sz="1400" b="1" dirty="0"/>
            </a:p>
          </p:txBody>
        </p:sp>
        <p:sp>
          <p:nvSpPr>
            <p:cNvPr id="16" name="Google Shape;138;p20">
              <a:extLst>
                <a:ext uri="{FF2B5EF4-FFF2-40B4-BE49-F238E27FC236}">
                  <a16:creationId xmlns:a16="http://schemas.microsoft.com/office/drawing/2014/main" xmlns="" id="{EFFF907A-E567-4D88-976A-B5EACCE88D8F}"/>
                </a:ext>
              </a:extLst>
            </p:cNvPr>
            <p:cNvSpPr/>
            <p:nvPr/>
          </p:nvSpPr>
          <p:spPr>
            <a:xfrm>
              <a:off x="9482124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정보수정</a:t>
              </a:r>
              <a:endParaRPr sz="1400" b="1" dirty="0"/>
            </a:p>
          </p:txBody>
        </p:sp>
        <p:sp>
          <p:nvSpPr>
            <p:cNvPr id="17" name="Google Shape;139;p20">
              <a:extLst>
                <a:ext uri="{FF2B5EF4-FFF2-40B4-BE49-F238E27FC236}">
                  <a16:creationId xmlns:a16="http://schemas.microsoft.com/office/drawing/2014/main" xmlns="" id="{1D559681-2225-4407-AEA7-DA8B159D0CCD}"/>
                </a:ext>
              </a:extLst>
            </p:cNvPr>
            <p:cNvSpPr/>
            <p:nvPr/>
          </p:nvSpPr>
          <p:spPr>
            <a:xfrm>
              <a:off x="10666677" y="4267250"/>
              <a:ext cx="108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투자</a:t>
              </a:r>
              <a:r>
                <a:rPr lang="ko" sz="1400" b="1" dirty="0"/>
                <a:t>현황</a:t>
              </a:r>
              <a:endParaRPr sz="1400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010E536-86F8-44F9-AA14-12020A6E4741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4D710A-8596-4037-AA5E-27B4D6831959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841CFEA-6184-40A8-AEE5-ECD523BCCBAA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7AA4108B-4F2C-4D39-9500-29CFD60C4643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9FDF656-A29C-4390-BA2C-BFF6735DB681}"/>
              </a:ext>
            </a:extLst>
          </p:cNvPr>
          <p:cNvSpPr/>
          <p:nvPr/>
        </p:nvSpPr>
        <p:spPr>
          <a:xfrm>
            <a:off x="515938" y="741709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작업분할 구조도 </a:t>
            </a:r>
            <a:r>
              <a:rPr lang="en-US" altLang="ko-KR" sz="1400" spc="-150" dirty="0">
                <a:latin typeface="+mn-ea"/>
                <a:cs typeface="Roboto"/>
                <a:sym typeface="Roboto"/>
              </a:rPr>
              <a:t>(WBS)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94F2DB96-B449-448D-B1E2-BFD7FAC095EC}"/>
              </a:ext>
            </a:extLst>
          </p:cNvPr>
          <p:cNvCxnSpPr>
            <a:cxnSpLocks/>
          </p:cNvCxnSpPr>
          <p:nvPr/>
        </p:nvCxnSpPr>
        <p:spPr>
          <a:xfrm>
            <a:off x="2223200" y="2538960"/>
            <a:ext cx="7779046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B5F3C02B-392F-47A0-8CF1-E161D171A163}"/>
              </a:ext>
            </a:extLst>
          </p:cNvPr>
          <p:cNvCxnSpPr>
            <a:cxnSpLocks/>
          </p:cNvCxnSpPr>
          <p:nvPr/>
        </p:nvCxnSpPr>
        <p:spPr>
          <a:xfrm>
            <a:off x="1047218" y="3886263"/>
            <a:ext cx="2351965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38F30EC1-1FE9-4648-91CA-318DF6F3A836}"/>
              </a:ext>
            </a:extLst>
          </p:cNvPr>
          <p:cNvCxnSpPr>
            <a:cxnSpLocks/>
          </p:cNvCxnSpPr>
          <p:nvPr/>
        </p:nvCxnSpPr>
        <p:spPr>
          <a:xfrm>
            <a:off x="4913254" y="3886263"/>
            <a:ext cx="2351965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71B5794C-B937-4FC5-A1D0-4CA24E11102E}"/>
              </a:ext>
            </a:extLst>
          </p:cNvPr>
          <p:cNvCxnSpPr>
            <a:cxnSpLocks/>
          </p:cNvCxnSpPr>
          <p:nvPr/>
        </p:nvCxnSpPr>
        <p:spPr>
          <a:xfrm>
            <a:off x="8826263" y="3886263"/>
            <a:ext cx="2351965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43E2B6AC-C307-4F10-AF89-8E1D9111D58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44759" y="3892753"/>
            <a:ext cx="305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8C74A135-57A3-46E6-B613-340057F4C5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400299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79ABA03B-B09B-4C4E-8CFC-693A7B3340E3}"/>
              </a:ext>
            </a:extLst>
          </p:cNvPr>
          <p:cNvCxnSpPr>
            <a:cxnSpLocks/>
          </p:cNvCxnSpPr>
          <p:nvPr/>
        </p:nvCxnSpPr>
        <p:spPr>
          <a:xfrm>
            <a:off x="4906193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748725DD-4EF3-4FCE-A276-DFDE3AEFDB5A}"/>
              </a:ext>
            </a:extLst>
          </p:cNvPr>
          <p:cNvCxnSpPr>
            <a:cxnSpLocks/>
          </p:cNvCxnSpPr>
          <p:nvPr/>
        </p:nvCxnSpPr>
        <p:spPr>
          <a:xfrm>
            <a:off x="7261482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D91D38A7-CFD5-48BB-898B-C060FFDCE7CD}"/>
              </a:ext>
            </a:extLst>
          </p:cNvPr>
          <p:cNvCxnSpPr>
            <a:cxnSpLocks/>
          </p:cNvCxnSpPr>
          <p:nvPr/>
        </p:nvCxnSpPr>
        <p:spPr>
          <a:xfrm>
            <a:off x="8826263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5CC2EDFF-6726-40FA-896B-ECC802CDC7E4}"/>
              </a:ext>
            </a:extLst>
          </p:cNvPr>
          <p:cNvCxnSpPr>
            <a:cxnSpLocks/>
          </p:cNvCxnSpPr>
          <p:nvPr/>
        </p:nvCxnSpPr>
        <p:spPr>
          <a:xfrm>
            <a:off x="11178228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87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532D3767-C469-4C99-B7CC-2CA9347A64BE}"/>
              </a:ext>
            </a:extLst>
          </p:cNvPr>
          <p:cNvCxnSpPr>
            <a:cxnSpLocks/>
          </p:cNvCxnSpPr>
          <p:nvPr/>
        </p:nvCxnSpPr>
        <p:spPr>
          <a:xfrm>
            <a:off x="4612076" y="2536212"/>
            <a:ext cx="5103" cy="1731038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5A56409-8740-4132-8778-CD9BEEBF9BFC}"/>
              </a:ext>
            </a:extLst>
          </p:cNvPr>
          <p:cNvCxnSpPr>
            <a:cxnSpLocks/>
          </p:cNvCxnSpPr>
          <p:nvPr/>
        </p:nvCxnSpPr>
        <p:spPr>
          <a:xfrm>
            <a:off x="7446933" y="2536212"/>
            <a:ext cx="0" cy="1356541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6662942A-35EF-4D50-A137-464F17BE364A}"/>
              </a:ext>
            </a:extLst>
          </p:cNvPr>
          <p:cNvCxnSpPr>
            <a:cxnSpLocks/>
          </p:cNvCxnSpPr>
          <p:nvPr/>
        </p:nvCxnSpPr>
        <p:spPr>
          <a:xfrm flipH="1">
            <a:off x="6089237" y="1934074"/>
            <a:ext cx="1" cy="602138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567175B1-1FF8-4873-8D75-0FCDC928A2ED}"/>
              </a:ext>
            </a:extLst>
          </p:cNvPr>
          <p:cNvCxnSpPr>
            <a:cxnSpLocks/>
          </p:cNvCxnSpPr>
          <p:nvPr/>
        </p:nvCxnSpPr>
        <p:spPr>
          <a:xfrm>
            <a:off x="1699749" y="2536212"/>
            <a:ext cx="0" cy="1356541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9DD3E9D2-A571-4A23-B781-EDD522704B75}"/>
              </a:ext>
            </a:extLst>
          </p:cNvPr>
          <p:cNvCxnSpPr>
            <a:cxnSpLocks/>
          </p:cNvCxnSpPr>
          <p:nvPr/>
        </p:nvCxnSpPr>
        <p:spPr>
          <a:xfrm>
            <a:off x="10336070" y="2536212"/>
            <a:ext cx="0" cy="1762161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3BD095-F830-44E1-B1DF-0B64B9C78D54}"/>
              </a:ext>
            </a:extLst>
          </p:cNvPr>
          <p:cNvSpPr/>
          <p:nvPr/>
        </p:nvSpPr>
        <p:spPr>
          <a:xfrm>
            <a:off x="9865826" y="6381750"/>
            <a:ext cx="18998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dirty="0">
                <a:solidFill>
                  <a:srgbClr val="246585"/>
                </a:solidFill>
                <a:latin typeface="Roboto Cn" pitchFamily="2" charset="0"/>
                <a:ea typeface="Roboto Cn" pitchFamily="2" charset="0"/>
                <a:cs typeface="맑은 고딕 Semilight" panose="020B0502040204020203" pitchFamily="50" charset="-127"/>
                <a:sym typeface="Nanum Gothic"/>
              </a:rPr>
              <a:t>CROWD FUND TEAM PROJECT </a:t>
            </a:r>
            <a:endParaRPr lang="ko-KR" altLang="en-US" sz="1100" dirty="0"/>
          </a:p>
        </p:txBody>
      </p:sp>
      <p:sp>
        <p:nvSpPr>
          <p:cNvPr id="5" name="Google Shape;127;p20">
            <a:extLst>
              <a:ext uri="{FF2B5EF4-FFF2-40B4-BE49-F238E27FC236}">
                <a16:creationId xmlns:a16="http://schemas.microsoft.com/office/drawing/2014/main" xmlns="" id="{187E70E3-7BEF-4F4C-863B-A99CCB2CE83F}"/>
              </a:ext>
            </a:extLst>
          </p:cNvPr>
          <p:cNvSpPr/>
          <p:nvPr/>
        </p:nvSpPr>
        <p:spPr>
          <a:xfrm>
            <a:off x="4665654" y="1679812"/>
            <a:ext cx="2886921" cy="540000"/>
          </a:xfrm>
          <a:prstGeom prst="rect">
            <a:avLst/>
          </a:prstGeom>
          <a:solidFill>
            <a:srgbClr val="0A3850"/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400" b="1">
                <a:solidFill>
                  <a:schemeClr val="bg1"/>
                </a:solidFill>
              </a:rPr>
              <a:t>관리자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Google Shape;128;p20">
            <a:extLst>
              <a:ext uri="{FF2B5EF4-FFF2-40B4-BE49-F238E27FC236}">
                <a16:creationId xmlns:a16="http://schemas.microsoft.com/office/drawing/2014/main" xmlns="" id="{CC61C898-32EB-49FB-9A99-39E89927B4C7}"/>
              </a:ext>
            </a:extLst>
          </p:cNvPr>
          <p:cNvSpPr/>
          <p:nvPr/>
        </p:nvSpPr>
        <p:spPr>
          <a:xfrm>
            <a:off x="811789" y="2947510"/>
            <a:ext cx="180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rgbClr val="246585"/>
                </a:solidFill>
              </a:rPr>
              <a:t>검색</a:t>
            </a:r>
            <a:endParaRPr sz="1400" b="1" dirty="0">
              <a:solidFill>
                <a:srgbClr val="246585"/>
              </a:solidFill>
            </a:endParaRPr>
          </a:p>
        </p:txBody>
      </p:sp>
      <p:sp>
        <p:nvSpPr>
          <p:cNvPr id="7" name="Google Shape;129;p20">
            <a:extLst>
              <a:ext uri="{FF2B5EF4-FFF2-40B4-BE49-F238E27FC236}">
                <a16:creationId xmlns:a16="http://schemas.microsoft.com/office/drawing/2014/main" xmlns="" id="{6131D654-7DCB-4C5F-91A8-53061E09901F}"/>
              </a:ext>
            </a:extLst>
          </p:cNvPr>
          <p:cNvSpPr/>
          <p:nvPr/>
        </p:nvSpPr>
        <p:spPr>
          <a:xfrm>
            <a:off x="9441202" y="2944265"/>
            <a:ext cx="180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rgbClr val="246585"/>
                </a:solidFill>
              </a:rPr>
              <a:t>게시판</a:t>
            </a:r>
            <a:endParaRPr sz="1400" b="1" dirty="0">
              <a:solidFill>
                <a:srgbClr val="246585"/>
              </a:solidFill>
            </a:endParaRPr>
          </a:p>
        </p:txBody>
      </p:sp>
      <p:sp>
        <p:nvSpPr>
          <p:cNvPr id="10" name="Google Shape;132;p20">
            <a:extLst>
              <a:ext uri="{FF2B5EF4-FFF2-40B4-BE49-F238E27FC236}">
                <a16:creationId xmlns:a16="http://schemas.microsoft.com/office/drawing/2014/main" xmlns="" id="{6767A5C2-D5CA-4523-8EC7-B27612553F52}"/>
              </a:ext>
            </a:extLst>
          </p:cNvPr>
          <p:cNvSpPr/>
          <p:nvPr/>
        </p:nvSpPr>
        <p:spPr>
          <a:xfrm>
            <a:off x="3720180" y="2944265"/>
            <a:ext cx="180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400" b="1" dirty="0">
                <a:solidFill>
                  <a:srgbClr val="246585"/>
                </a:solidFill>
              </a:rPr>
              <a:t>투자상품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010E536-86F8-44F9-AA14-12020A6E4741}"/>
              </a:ext>
            </a:extLst>
          </p:cNvPr>
          <p:cNvSpPr txBox="1"/>
          <p:nvPr/>
        </p:nvSpPr>
        <p:spPr>
          <a:xfrm>
            <a:off x="1391116" y="114613"/>
            <a:ext cx="2880000" cy="371058"/>
          </a:xfrm>
          <a:prstGeom prst="round2SameRect">
            <a:avLst/>
          </a:prstGeom>
          <a:solidFill>
            <a:srgbClr val="0A38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1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PLAN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4D710A-8596-4037-AA5E-27B4D6831959}"/>
              </a:ext>
            </a:extLst>
          </p:cNvPr>
          <p:cNvSpPr txBox="1"/>
          <p:nvPr/>
        </p:nvSpPr>
        <p:spPr>
          <a:xfrm>
            <a:off x="4665654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2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ANALYSIS AND DESIGN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841CFEA-6184-40A8-AEE5-ECD523BCCBAA}"/>
              </a:ext>
            </a:extLst>
          </p:cNvPr>
          <p:cNvSpPr txBox="1"/>
          <p:nvPr/>
        </p:nvSpPr>
        <p:spPr>
          <a:xfrm>
            <a:off x="7935766" y="114613"/>
            <a:ext cx="2880000" cy="371058"/>
          </a:xfrm>
          <a:prstGeom prst="round2SameRect">
            <a:avLst/>
          </a:prstGeom>
          <a:solidFill>
            <a:srgbClr val="246585"/>
          </a:solidFill>
        </p:spPr>
        <p:txBody>
          <a:bodyPr wrap="square" rtlCol="0">
            <a:spAutoFit/>
          </a:bodyPr>
          <a:lstStyle/>
          <a:p>
            <a:r>
              <a:rPr lang="en-US" altLang="ko-KR" sz="700" i="1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CHAPTER 3</a:t>
            </a:r>
          </a:p>
          <a:p>
            <a:r>
              <a:rPr lang="en-US" altLang="ko-KR" sz="1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IMPLEMENTATION AND TESTING</a:t>
            </a:r>
            <a:endParaRPr lang="ko-KR" altLang="en-US" sz="1000" i="1" dirty="0">
              <a:solidFill>
                <a:schemeClr val="bg1"/>
              </a:solidFill>
              <a:latin typeface="Roboto" pitchFamily="2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7AA4108B-4F2C-4D39-9500-29CFD60C4643}"/>
              </a:ext>
            </a:extLst>
          </p:cNvPr>
          <p:cNvCxnSpPr>
            <a:cxnSpLocks/>
          </p:cNvCxnSpPr>
          <p:nvPr/>
        </p:nvCxnSpPr>
        <p:spPr>
          <a:xfrm flipH="1">
            <a:off x="515666" y="476250"/>
            <a:ext cx="11160397" cy="0"/>
          </a:xfrm>
          <a:prstGeom prst="line">
            <a:avLst/>
          </a:prstGeom>
          <a:ln w="28575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9FDF656-A29C-4390-BA2C-BFF6735DB681}"/>
              </a:ext>
            </a:extLst>
          </p:cNvPr>
          <p:cNvSpPr/>
          <p:nvPr/>
        </p:nvSpPr>
        <p:spPr>
          <a:xfrm>
            <a:off x="515938" y="741709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spc="-150" dirty="0">
                <a:latin typeface="+mn-ea"/>
                <a:cs typeface="Nanum Gothic"/>
                <a:sym typeface="Nanum Gothic"/>
              </a:rPr>
              <a:t>작업분할 구조도 </a:t>
            </a:r>
            <a:r>
              <a:rPr lang="en-US" altLang="ko-KR" sz="1400" spc="-150" dirty="0">
                <a:latin typeface="+mn-ea"/>
                <a:cs typeface="Roboto"/>
                <a:sym typeface="Roboto"/>
              </a:rPr>
              <a:t>(WBS)</a:t>
            </a:r>
            <a:endParaRPr lang="ko-KR" altLang="en-US" sz="1400" spc="-150" dirty="0">
              <a:latin typeface="+mn-ea"/>
              <a:cs typeface="Roboto"/>
              <a:sym typeface="Roboto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94F2DB96-B449-448D-B1E2-BFD7FAC095EC}"/>
              </a:ext>
            </a:extLst>
          </p:cNvPr>
          <p:cNvCxnSpPr>
            <a:cxnSpLocks/>
          </p:cNvCxnSpPr>
          <p:nvPr/>
        </p:nvCxnSpPr>
        <p:spPr>
          <a:xfrm>
            <a:off x="1699749" y="2538960"/>
            <a:ext cx="8636321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B5F3C02B-392F-47A0-8CF1-E161D171A163}"/>
              </a:ext>
            </a:extLst>
          </p:cNvPr>
          <p:cNvCxnSpPr>
            <a:cxnSpLocks/>
          </p:cNvCxnSpPr>
          <p:nvPr/>
        </p:nvCxnSpPr>
        <p:spPr>
          <a:xfrm>
            <a:off x="1247740" y="3886263"/>
            <a:ext cx="961598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38F30EC1-1FE9-4648-91CA-318DF6F3A836}"/>
              </a:ext>
            </a:extLst>
          </p:cNvPr>
          <p:cNvCxnSpPr>
            <a:cxnSpLocks/>
          </p:cNvCxnSpPr>
          <p:nvPr/>
        </p:nvCxnSpPr>
        <p:spPr>
          <a:xfrm>
            <a:off x="3670746" y="3886263"/>
            <a:ext cx="1892866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43E2B6AC-C307-4F10-AF89-8E1D9111D58F}"/>
              </a:ext>
            </a:extLst>
          </p:cNvPr>
          <p:cNvCxnSpPr>
            <a:cxnSpLocks/>
          </p:cNvCxnSpPr>
          <p:nvPr/>
        </p:nvCxnSpPr>
        <p:spPr>
          <a:xfrm>
            <a:off x="1247740" y="3892753"/>
            <a:ext cx="305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8C74A135-57A3-46E6-B613-340057F4C59B}"/>
              </a:ext>
            </a:extLst>
          </p:cNvPr>
          <p:cNvCxnSpPr>
            <a:cxnSpLocks/>
          </p:cNvCxnSpPr>
          <p:nvPr/>
        </p:nvCxnSpPr>
        <p:spPr>
          <a:xfrm>
            <a:off x="2209338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79ABA03B-B09B-4C4E-8CFC-693A7B3340E3}"/>
              </a:ext>
            </a:extLst>
          </p:cNvPr>
          <p:cNvCxnSpPr>
            <a:cxnSpLocks/>
          </p:cNvCxnSpPr>
          <p:nvPr/>
        </p:nvCxnSpPr>
        <p:spPr>
          <a:xfrm>
            <a:off x="3670746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748725DD-4EF3-4FCE-A276-DFDE3AEFDB5A}"/>
              </a:ext>
            </a:extLst>
          </p:cNvPr>
          <p:cNvCxnSpPr>
            <a:cxnSpLocks/>
          </p:cNvCxnSpPr>
          <p:nvPr/>
        </p:nvCxnSpPr>
        <p:spPr>
          <a:xfrm>
            <a:off x="6994843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32;p20">
            <a:extLst>
              <a:ext uri="{FF2B5EF4-FFF2-40B4-BE49-F238E27FC236}">
                <a16:creationId xmlns:a16="http://schemas.microsoft.com/office/drawing/2014/main" xmlns="" id="{B211D9FB-48CA-4B7D-975E-D83881A622C9}"/>
              </a:ext>
            </a:extLst>
          </p:cNvPr>
          <p:cNvSpPr/>
          <p:nvPr/>
        </p:nvSpPr>
        <p:spPr>
          <a:xfrm>
            <a:off x="6553407" y="2944265"/>
            <a:ext cx="180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solidFill>
              <a:srgbClr val="246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rgbClr val="246585"/>
                </a:solidFill>
              </a:rPr>
              <a:t>이벤트</a:t>
            </a:r>
            <a:endParaRPr sz="1400" b="1" dirty="0">
              <a:solidFill>
                <a:srgbClr val="246585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153ED7DA-8E71-4A66-A22A-0205E45FB781}"/>
              </a:ext>
            </a:extLst>
          </p:cNvPr>
          <p:cNvGrpSpPr/>
          <p:nvPr/>
        </p:nvGrpSpPr>
        <p:grpSpPr>
          <a:xfrm>
            <a:off x="8888374" y="4254623"/>
            <a:ext cx="2792866" cy="540000"/>
            <a:chOff x="5014652" y="4267250"/>
            <a:chExt cx="2792866" cy="540000"/>
          </a:xfrm>
        </p:grpSpPr>
        <p:sp>
          <p:nvSpPr>
            <p:cNvPr id="50" name="Google Shape;133;p20">
              <a:extLst>
                <a:ext uri="{FF2B5EF4-FFF2-40B4-BE49-F238E27FC236}">
                  <a16:creationId xmlns:a16="http://schemas.microsoft.com/office/drawing/2014/main" xmlns="" id="{23BF4F30-A065-4FA6-B75B-19D809134F51}"/>
                </a:ext>
              </a:extLst>
            </p:cNvPr>
            <p:cNvSpPr/>
            <p:nvPr/>
          </p:nvSpPr>
          <p:spPr>
            <a:xfrm>
              <a:off x="5014652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공지사항</a:t>
              </a:r>
              <a:endParaRPr sz="1400" b="1" dirty="0"/>
            </a:p>
          </p:txBody>
        </p:sp>
        <p:sp>
          <p:nvSpPr>
            <p:cNvPr id="51" name="Google Shape;134;p20">
              <a:extLst>
                <a:ext uri="{FF2B5EF4-FFF2-40B4-BE49-F238E27FC236}">
                  <a16:creationId xmlns:a16="http://schemas.microsoft.com/office/drawing/2014/main" xmlns="" id="{2FD23456-4ECD-4D15-A7C4-BD6742FB5A83}"/>
                </a:ext>
              </a:extLst>
            </p:cNvPr>
            <p:cNvSpPr/>
            <p:nvPr/>
          </p:nvSpPr>
          <p:spPr>
            <a:xfrm>
              <a:off x="5961085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상품문의</a:t>
              </a:r>
              <a:endParaRPr sz="1400" b="1" dirty="0"/>
            </a:p>
          </p:txBody>
        </p:sp>
        <p:sp>
          <p:nvSpPr>
            <p:cNvPr id="52" name="Google Shape;135;p20">
              <a:extLst>
                <a:ext uri="{FF2B5EF4-FFF2-40B4-BE49-F238E27FC236}">
                  <a16:creationId xmlns:a16="http://schemas.microsoft.com/office/drawing/2014/main" xmlns="" id="{85BC62C3-FB6D-4AF9-89DD-AD10371347F7}"/>
                </a:ext>
              </a:extLst>
            </p:cNvPr>
            <p:cNvSpPr/>
            <p:nvPr/>
          </p:nvSpPr>
          <p:spPr>
            <a:xfrm>
              <a:off x="6907518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/>
                <a:t>QnA</a:t>
              </a:r>
              <a:endParaRPr sz="1400" b="1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B909C91E-E0BF-4C29-A78C-0E6DE5969477}"/>
              </a:ext>
            </a:extLst>
          </p:cNvPr>
          <p:cNvGrpSpPr/>
          <p:nvPr/>
        </p:nvGrpSpPr>
        <p:grpSpPr>
          <a:xfrm>
            <a:off x="6553096" y="4254623"/>
            <a:ext cx="1846433" cy="540000"/>
            <a:chOff x="5014652" y="4267250"/>
            <a:chExt cx="1846433" cy="540000"/>
          </a:xfrm>
        </p:grpSpPr>
        <p:sp>
          <p:nvSpPr>
            <p:cNvPr id="55" name="Google Shape;133;p20">
              <a:extLst>
                <a:ext uri="{FF2B5EF4-FFF2-40B4-BE49-F238E27FC236}">
                  <a16:creationId xmlns:a16="http://schemas.microsoft.com/office/drawing/2014/main" xmlns="" id="{E85193AD-A357-43C1-AAC8-3D62335083B6}"/>
                </a:ext>
              </a:extLst>
            </p:cNvPr>
            <p:cNvSpPr/>
            <p:nvPr/>
          </p:nvSpPr>
          <p:spPr>
            <a:xfrm>
              <a:off x="5014652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생성</a:t>
              </a:r>
              <a:endParaRPr sz="1400" b="1" dirty="0"/>
            </a:p>
          </p:txBody>
        </p:sp>
        <p:sp>
          <p:nvSpPr>
            <p:cNvPr id="56" name="Google Shape;134;p20">
              <a:extLst>
                <a:ext uri="{FF2B5EF4-FFF2-40B4-BE49-F238E27FC236}">
                  <a16:creationId xmlns:a16="http://schemas.microsoft.com/office/drawing/2014/main" xmlns="" id="{2836873B-1BA8-4AF6-8B17-B342D339A704}"/>
                </a:ext>
              </a:extLst>
            </p:cNvPr>
            <p:cNvSpPr/>
            <p:nvPr/>
          </p:nvSpPr>
          <p:spPr>
            <a:xfrm>
              <a:off x="5961085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마감</a:t>
              </a:r>
              <a:endParaRPr sz="1400" b="1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0FD06EF3-C4BB-4677-A24F-5E8C32D2DD7F}"/>
              </a:ext>
            </a:extLst>
          </p:cNvPr>
          <p:cNvGrpSpPr/>
          <p:nvPr/>
        </p:nvGrpSpPr>
        <p:grpSpPr>
          <a:xfrm>
            <a:off x="3220746" y="4254623"/>
            <a:ext cx="2792866" cy="540000"/>
            <a:chOff x="5014652" y="4267250"/>
            <a:chExt cx="2792866" cy="540000"/>
          </a:xfrm>
        </p:grpSpPr>
        <p:sp>
          <p:nvSpPr>
            <p:cNvPr id="62" name="Google Shape;133;p20">
              <a:extLst>
                <a:ext uri="{FF2B5EF4-FFF2-40B4-BE49-F238E27FC236}">
                  <a16:creationId xmlns:a16="http://schemas.microsoft.com/office/drawing/2014/main" xmlns="" id="{87E73141-7BEB-4D5C-9A35-70859FFE60D0}"/>
                </a:ext>
              </a:extLst>
            </p:cNvPr>
            <p:cNvSpPr/>
            <p:nvPr/>
          </p:nvSpPr>
          <p:spPr>
            <a:xfrm>
              <a:off x="5014652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승인</a:t>
              </a:r>
              <a:endParaRPr sz="1400" b="1" dirty="0"/>
            </a:p>
          </p:txBody>
        </p:sp>
        <p:sp>
          <p:nvSpPr>
            <p:cNvPr id="64" name="Google Shape;134;p20">
              <a:extLst>
                <a:ext uri="{FF2B5EF4-FFF2-40B4-BE49-F238E27FC236}">
                  <a16:creationId xmlns:a16="http://schemas.microsoft.com/office/drawing/2014/main" xmlns="" id="{89CD3445-7410-4A05-A96D-2620CD6ADBFC}"/>
                </a:ext>
              </a:extLst>
            </p:cNvPr>
            <p:cNvSpPr/>
            <p:nvPr/>
          </p:nvSpPr>
          <p:spPr>
            <a:xfrm>
              <a:off x="5961085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반려</a:t>
              </a:r>
              <a:endParaRPr sz="1400" b="1" dirty="0"/>
            </a:p>
          </p:txBody>
        </p:sp>
        <p:sp>
          <p:nvSpPr>
            <p:cNvPr id="65" name="Google Shape;135;p20">
              <a:extLst>
                <a:ext uri="{FF2B5EF4-FFF2-40B4-BE49-F238E27FC236}">
                  <a16:creationId xmlns:a16="http://schemas.microsoft.com/office/drawing/2014/main" xmlns="" id="{67F1B949-7EA9-463F-BFCD-4041FC5B2B68}"/>
                </a:ext>
              </a:extLst>
            </p:cNvPr>
            <p:cNvSpPr/>
            <p:nvPr/>
          </p:nvSpPr>
          <p:spPr>
            <a:xfrm>
              <a:off x="6907518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마감</a:t>
              </a:r>
              <a:endParaRPr sz="1400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B8355B72-56C6-4155-88AB-B25952BF77E4}"/>
              </a:ext>
            </a:extLst>
          </p:cNvPr>
          <p:cNvGrpSpPr/>
          <p:nvPr/>
        </p:nvGrpSpPr>
        <p:grpSpPr>
          <a:xfrm>
            <a:off x="811789" y="4254623"/>
            <a:ext cx="1846433" cy="540000"/>
            <a:chOff x="5014652" y="4267250"/>
            <a:chExt cx="1846433" cy="540000"/>
          </a:xfrm>
        </p:grpSpPr>
        <p:sp>
          <p:nvSpPr>
            <p:cNvPr id="67" name="Google Shape;133;p20">
              <a:extLst>
                <a:ext uri="{FF2B5EF4-FFF2-40B4-BE49-F238E27FC236}">
                  <a16:creationId xmlns:a16="http://schemas.microsoft.com/office/drawing/2014/main" xmlns="" id="{DACA2EF3-5857-4A10-B6AC-05FAB17D4C6F}"/>
                </a:ext>
              </a:extLst>
            </p:cNvPr>
            <p:cNvSpPr/>
            <p:nvPr/>
          </p:nvSpPr>
          <p:spPr>
            <a:xfrm>
              <a:off x="5014652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회사</a:t>
              </a:r>
              <a:endParaRPr sz="1400" b="1" dirty="0"/>
            </a:p>
          </p:txBody>
        </p:sp>
        <p:sp>
          <p:nvSpPr>
            <p:cNvPr id="68" name="Google Shape;134;p20">
              <a:extLst>
                <a:ext uri="{FF2B5EF4-FFF2-40B4-BE49-F238E27FC236}">
                  <a16:creationId xmlns:a16="http://schemas.microsoft.com/office/drawing/2014/main" xmlns="" id="{9A12185E-472B-4552-9B3B-EE356CA2D4DA}"/>
                </a:ext>
              </a:extLst>
            </p:cNvPr>
            <p:cNvSpPr/>
            <p:nvPr/>
          </p:nvSpPr>
          <p:spPr>
            <a:xfrm>
              <a:off x="5961085" y="4267250"/>
              <a:ext cx="900000" cy="5400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/>
                <a:t>고객</a:t>
              </a:r>
              <a:endParaRPr sz="1400" b="1" dirty="0"/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C748DEB8-50C2-4085-A0A1-8FDEF866C340}"/>
              </a:ext>
            </a:extLst>
          </p:cNvPr>
          <p:cNvCxnSpPr>
            <a:cxnSpLocks/>
          </p:cNvCxnSpPr>
          <p:nvPr/>
        </p:nvCxnSpPr>
        <p:spPr>
          <a:xfrm>
            <a:off x="5563612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70EFB123-4A11-4095-A749-93D615F8672C}"/>
              </a:ext>
            </a:extLst>
          </p:cNvPr>
          <p:cNvCxnSpPr>
            <a:cxnSpLocks/>
          </p:cNvCxnSpPr>
          <p:nvPr/>
        </p:nvCxnSpPr>
        <p:spPr>
          <a:xfrm>
            <a:off x="7929122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392891FC-DE19-4573-BCC1-45EB9EEEEC48}"/>
              </a:ext>
            </a:extLst>
          </p:cNvPr>
          <p:cNvCxnSpPr>
            <a:cxnSpLocks/>
          </p:cNvCxnSpPr>
          <p:nvPr/>
        </p:nvCxnSpPr>
        <p:spPr>
          <a:xfrm>
            <a:off x="6992628" y="3886263"/>
            <a:ext cx="946433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91DAA1DA-30AB-4EBC-B508-78421AA13077}"/>
              </a:ext>
            </a:extLst>
          </p:cNvPr>
          <p:cNvCxnSpPr>
            <a:cxnSpLocks/>
          </p:cNvCxnSpPr>
          <p:nvPr/>
        </p:nvCxnSpPr>
        <p:spPr>
          <a:xfrm>
            <a:off x="9389637" y="3886263"/>
            <a:ext cx="1892866" cy="0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xmlns="" id="{522FF1E7-B8FD-4CBD-8794-81F9E7C947C5}"/>
              </a:ext>
            </a:extLst>
          </p:cNvPr>
          <p:cNvCxnSpPr>
            <a:cxnSpLocks/>
          </p:cNvCxnSpPr>
          <p:nvPr/>
        </p:nvCxnSpPr>
        <p:spPr>
          <a:xfrm>
            <a:off x="9389637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xmlns="" id="{C5DDA1BC-839A-4593-A270-435E9FEAE489}"/>
              </a:ext>
            </a:extLst>
          </p:cNvPr>
          <p:cNvCxnSpPr>
            <a:cxnSpLocks/>
          </p:cNvCxnSpPr>
          <p:nvPr/>
        </p:nvCxnSpPr>
        <p:spPr>
          <a:xfrm>
            <a:off x="11282503" y="3892753"/>
            <a:ext cx="0" cy="374497"/>
          </a:xfrm>
          <a:prstGeom prst="line">
            <a:avLst/>
          </a:prstGeom>
          <a:ln w="12700">
            <a:solidFill>
              <a:srgbClr val="246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6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1166</Words>
  <Application>Microsoft Office PowerPoint</Application>
  <PresentationFormat>사용자 지정</PresentationFormat>
  <Paragraphs>495</Paragraphs>
  <Slides>48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테마</vt:lpstr>
      <vt:lpstr>CROWD FUND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FUND</dc:title>
  <dc:creator>topwings@outlook.kr</dc:creator>
  <cp:lastModifiedBy>TJ</cp:lastModifiedBy>
  <cp:revision>49</cp:revision>
  <dcterms:created xsi:type="dcterms:W3CDTF">2020-04-30T07:45:58Z</dcterms:created>
  <dcterms:modified xsi:type="dcterms:W3CDTF">2020-05-01T01:43:27Z</dcterms:modified>
</cp:coreProperties>
</file>